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333"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75" d="100"/>
          <a:sy n="75" d="100"/>
        </p:scale>
        <p:origin x="1181"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7/20/2025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jpeg>
</file>

<file path=ppt/media/image2.png>
</file>

<file path=ppt/media/image20.png>
</file>

<file path=ppt/media/image21.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7/20/2025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014924-FD8D-DF1F-2C00-F7A484F8EE7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285F23-315A-316B-0D96-30E58E3A49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69810DD-5739-F477-7EF4-908EEAAB9D54}"/>
              </a:ext>
            </a:extLst>
          </p:cNvPr>
          <p:cNvSpPr>
            <a:spLocks noGrp="1"/>
          </p:cNvSpPr>
          <p:nvPr>
            <p:ph type="body" idx="1"/>
          </p:nvPr>
        </p:nvSpPr>
        <p:spPr/>
        <p:txBody>
          <a:bodyPr/>
          <a:lstStyle/>
          <a:p>
            <a:pPr marL="0" indent="0">
              <a:buNone/>
            </a:pPr>
            <a:endParaRPr lang="en-US"/>
          </a:p>
        </p:txBody>
      </p:sp>
      <p:sp>
        <p:nvSpPr>
          <p:cNvPr id="4" name="Slide Number Placeholder 3">
            <a:extLst>
              <a:ext uri="{FF2B5EF4-FFF2-40B4-BE49-F238E27FC236}">
                <a16:creationId xmlns:a16="http://schemas.microsoft.com/office/drawing/2014/main" id="{2A09DA0A-1CC1-7D9F-B30A-A88A96FF00AA}"/>
              </a:ext>
            </a:extLst>
          </p:cNvPr>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22617218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36</a:t>
            </a:fld>
            <a:endParaRPr lang="en-US"/>
          </a:p>
        </p:txBody>
      </p:sp>
    </p:spTree>
    <p:extLst>
      <p:ext uri="{BB962C8B-B14F-4D97-AF65-F5344CB8AC3E}">
        <p14:creationId xmlns:p14="http://schemas.microsoft.com/office/powerpoint/2010/main" val="36476748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7/20/2025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7/20/2025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7/20/2025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7/20/2025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7/20/2025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7/20/2025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7/20/2025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7/20/2025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7/20/2025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7/20/2025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3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4272734"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Name: Sivapuram Venkata Sai Sashank</a:t>
            </a:r>
          </a:p>
          <a:p>
            <a:r>
              <a:rPr lang="en-US" dirty="0">
                <a:solidFill>
                  <a:schemeClr val="bg2"/>
                </a:solidFill>
                <a:latin typeface="Abadi" panose="020B0604020104020204" pitchFamily="34" charset="0"/>
                <a:ea typeface="SF Pro" pitchFamily="2" charset="0"/>
                <a:cs typeface="SF Pro" pitchFamily="2" charset="0"/>
              </a:rPr>
              <a:t>Date: 20-07-2025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Content Placeholder 1">
            <a:extLst>
              <a:ext uri="{FF2B5EF4-FFF2-40B4-BE49-F238E27FC236}">
                <a16:creationId xmlns:a16="http://schemas.microsoft.com/office/drawing/2014/main" id="{61A21D80-9635-5E45-12D5-7182FF1C30F2}"/>
              </a:ext>
            </a:extLst>
          </p:cNvPr>
          <p:cNvSpPr>
            <a:spLocks noGrp="1" noChangeArrowheads="1"/>
          </p:cNvSpPr>
          <p:nvPr>
            <p:ph idx="4294967295"/>
          </p:nvPr>
        </p:nvSpPr>
        <p:spPr bwMode="auto">
          <a:xfrm>
            <a:off x="770011" y="1903890"/>
            <a:ext cx="10687961"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Data Processing:</a:t>
            </a:r>
            <a:r>
              <a:rPr kumimoji="0" lang="en-US" altLang="en-US" sz="1800" b="0" i="0" u="none" strike="noStrike" cap="none" normalizeH="0" baseline="0" dirty="0">
                <a:ln>
                  <a:noFill/>
                </a:ln>
                <a:solidFill>
                  <a:schemeClr val="tx1"/>
                </a:solidFill>
                <a:effectLst/>
                <a:latin typeface="Arial" panose="020B0604020202020204" pitchFamily="34" charset="0"/>
              </a:rPr>
              <a:t> The raw data from multiple sources was cleaned and processed to create a unified, analysis-ready dataset.</a:t>
            </a:r>
          </a:p>
          <a:p>
            <a:pPr marL="0" marR="0" lvl="0" indent="0" algn="just" defTabSz="914400" rtl="0" eaLnBrk="0" fontAlgn="base" latinLnBrk="0" hangingPunct="0">
              <a:lnSpc>
                <a:spcPct val="100000"/>
              </a:lnSpc>
              <a:spcBef>
                <a:spcPct val="0"/>
              </a:spcBef>
              <a:spcAft>
                <a:spcPct val="0"/>
              </a:spcAft>
              <a:buClrTx/>
              <a:buSzTx/>
              <a:buNone/>
              <a:tabLst/>
            </a:pPr>
            <a:endParaRPr lang="en-US" altLang="en-US" sz="1800" dirty="0">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Key Wrangling Actions:</a:t>
            </a:r>
            <a:r>
              <a:rPr kumimoji="0" lang="en-US" altLang="en-US" sz="1800" b="0" i="0" u="none" strike="noStrike" cap="none" normalizeH="0" baseline="0" dirty="0">
                <a:ln>
                  <a:noFill/>
                </a:ln>
                <a:solidFill>
                  <a:schemeClr val="tx1"/>
                </a:solidFill>
                <a:effectLst/>
                <a:latin typeface="Arial" panose="020B0604020202020204" pitchFamily="34" charset="0"/>
              </a:rPr>
              <a:t> </a:t>
            </a:r>
          </a:p>
          <a:p>
            <a:pPr algn="just" eaLnBrk="0" fontAlgn="base" hangingPunct="0">
              <a:lnSpc>
                <a:spcPct val="100000"/>
              </a:lnSpc>
              <a:spcBef>
                <a:spcPct val="0"/>
              </a:spcBef>
              <a:spcAft>
                <a:spcPct val="0"/>
              </a:spcAft>
            </a:pPr>
            <a:r>
              <a:rPr kumimoji="0" lang="en-US" altLang="en-US" sz="1800" b="0" i="0" u="none" strike="noStrike" cap="none" normalizeH="0" baseline="0" dirty="0">
                <a:ln>
                  <a:noFill/>
                </a:ln>
                <a:solidFill>
                  <a:schemeClr val="tx1"/>
                </a:solidFill>
                <a:effectLst/>
                <a:latin typeface="Arial" panose="020B0604020202020204" pitchFamily="34" charset="0"/>
              </a:rPr>
              <a:t>Filtered the dataset to include only Falcon 9 launches.</a:t>
            </a:r>
          </a:p>
          <a:p>
            <a:pPr algn="just" eaLnBrk="0" fontAlgn="base" hangingPunct="0">
              <a:lnSpc>
                <a:spcPct val="100000"/>
              </a:lnSpc>
              <a:spcBef>
                <a:spcPct val="0"/>
              </a:spcBef>
              <a:spcAft>
                <a:spcPct val="0"/>
              </a:spcAft>
            </a:pPr>
            <a:r>
              <a:rPr kumimoji="0" lang="en-US" altLang="en-US" sz="1800" b="0" i="0" u="none" strike="noStrike" cap="none" normalizeH="0" baseline="0" dirty="0">
                <a:ln>
                  <a:noFill/>
                </a:ln>
                <a:solidFill>
                  <a:schemeClr val="tx1"/>
                </a:solidFill>
                <a:effectLst/>
                <a:latin typeface="Arial" panose="020B0604020202020204" pitchFamily="34" charset="0"/>
              </a:rPr>
              <a:t>Addressed missing values through appropriate imputation techniques.</a:t>
            </a:r>
          </a:p>
          <a:p>
            <a:pPr algn="just" eaLnBrk="0" fontAlgn="base" hangingPunct="0">
              <a:lnSpc>
                <a:spcPct val="100000"/>
              </a:lnSpc>
              <a:spcBef>
                <a:spcPct val="0"/>
              </a:spcBef>
              <a:spcAft>
                <a:spcPct val="0"/>
              </a:spcAft>
            </a:pPr>
            <a:r>
              <a:rPr kumimoji="0" lang="en-US" altLang="en-US" sz="1800" b="0" i="0" u="none" strike="noStrike" cap="none" normalizeH="0" baseline="0" dirty="0">
                <a:ln>
                  <a:noFill/>
                </a:ln>
                <a:solidFill>
                  <a:schemeClr val="tx1"/>
                </a:solidFill>
                <a:effectLst/>
                <a:latin typeface="Arial" panose="020B0604020202020204" pitchFamily="34" charset="0"/>
              </a:rPr>
              <a:t>Engineered new features, such as extracting the launch year from the date.</a:t>
            </a:r>
          </a:p>
          <a:p>
            <a:pPr algn="just" eaLnBrk="0" fontAlgn="base" hangingPunct="0">
              <a:lnSpc>
                <a:spcPct val="100000"/>
              </a:lnSpc>
              <a:spcBef>
                <a:spcPct val="0"/>
              </a:spcBef>
              <a:spcAft>
                <a:spcPct val="0"/>
              </a:spcAft>
            </a:pPr>
            <a:r>
              <a:rPr kumimoji="0" lang="en-US" altLang="en-US" sz="1800" b="0" i="0" u="none" strike="noStrike" cap="none" normalizeH="0" baseline="0" dirty="0">
                <a:ln>
                  <a:noFill/>
                </a:ln>
                <a:solidFill>
                  <a:schemeClr val="tx1"/>
                </a:solidFill>
                <a:effectLst/>
                <a:latin typeface="Arial" panose="020B0604020202020204" pitchFamily="34" charset="0"/>
              </a:rPr>
              <a:t>Applied one-hot encoding to categorical variables like </a:t>
            </a:r>
            <a:r>
              <a:rPr kumimoji="0" lang="en-US" altLang="en-US" sz="1800" b="0" i="0" u="none" strike="noStrike" cap="none" normalizeH="0" baseline="0" dirty="0" err="1">
                <a:ln>
                  <a:noFill/>
                </a:ln>
                <a:solidFill>
                  <a:schemeClr val="tx1"/>
                </a:solidFill>
                <a:effectLst/>
                <a:latin typeface="Arial Unicode MS"/>
              </a:rPr>
              <a:t>LaunchSite</a:t>
            </a:r>
            <a:r>
              <a:rPr kumimoji="0" lang="en-US" altLang="en-US" sz="1800" b="0" i="0" u="none" strike="noStrike" cap="none" normalizeH="0" baseline="0" dirty="0">
                <a:ln>
                  <a:noFill/>
                </a:ln>
                <a:solidFill>
                  <a:schemeClr val="tx1"/>
                </a:solidFill>
                <a:effectLst/>
              </a:rPr>
              <a:t> and </a:t>
            </a:r>
            <a:r>
              <a:rPr kumimoji="0" lang="en-US" altLang="en-US" sz="1800" b="0" i="0" u="none" strike="noStrike" cap="none" normalizeH="0" baseline="0" dirty="0">
                <a:ln>
                  <a:noFill/>
                </a:ln>
                <a:solidFill>
                  <a:schemeClr val="tx1"/>
                </a:solidFill>
                <a:effectLst/>
                <a:latin typeface="Arial Unicode MS"/>
              </a:rPr>
              <a:t>Orbit</a:t>
            </a:r>
            <a:r>
              <a:rPr kumimoji="0" lang="en-US" altLang="en-US" sz="1800" b="0" i="0" u="none" strike="noStrike" cap="none" normalizeH="0" baseline="0" dirty="0">
                <a:ln>
                  <a:noFill/>
                </a:ln>
                <a:solidFill>
                  <a:schemeClr val="tx1"/>
                </a:solidFill>
                <a:effectLst/>
              </a:rPr>
              <a:t> to prepare them for machine learning models.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Rectangle 2">
            <a:extLst>
              <a:ext uri="{FF2B5EF4-FFF2-40B4-BE49-F238E27FC236}">
                <a16:creationId xmlns:a16="http://schemas.microsoft.com/office/drawing/2014/main" id="{67181C4E-E0AC-2B8C-3956-5A8FF182536D}"/>
              </a:ext>
            </a:extLst>
          </p:cNvPr>
          <p:cNvSpPr>
            <a:spLocks noGrp="1" noChangeArrowheads="1"/>
          </p:cNvSpPr>
          <p:nvPr>
            <p:ph idx="4294967295"/>
          </p:nvPr>
        </p:nvSpPr>
        <p:spPr bwMode="auto">
          <a:xfrm>
            <a:off x="838200" y="1842932"/>
            <a:ext cx="10515600"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Summary of Charts:</a:t>
            </a:r>
            <a:r>
              <a:rPr kumimoji="0" lang="en-US" altLang="en-US" sz="1800" b="0" i="0" u="none" strike="noStrike" cap="none" normalizeH="0" baseline="0" dirty="0">
                <a:ln>
                  <a:noFill/>
                </a:ln>
                <a:solidFill>
                  <a:schemeClr val="tx1"/>
                </a:solidFill>
                <a:effectLst/>
                <a:latin typeface="Arial" panose="020B0604020202020204" pitchFamily="34" charset="0"/>
              </a:rPr>
              <a:t> Various plots were generated using Matplotlib and Seaborn to uncover relationships within the data.</a:t>
            </a:r>
          </a:p>
          <a:p>
            <a:pPr marL="0" marR="0" lvl="0" indent="0" algn="just"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Scatter Plots:</a:t>
            </a:r>
            <a:r>
              <a:rPr kumimoji="0" lang="en-US" altLang="en-US" sz="1800" b="0" i="0" u="none" strike="noStrike" cap="none" normalizeH="0" baseline="0" dirty="0">
                <a:ln>
                  <a:noFill/>
                </a:ln>
                <a:solidFill>
                  <a:schemeClr val="tx1"/>
                </a:solidFill>
                <a:effectLst/>
                <a:latin typeface="Arial" panose="020B0604020202020204" pitchFamily="34" charset="0"/>
              </a:rPr>
              <a:t> Utilized to examine the interplay between numerical features like </a:t>
            </a:r>
            <a:r>
              <a:rPr kumimoji="0" lang="en-US" altLang="en-US" sz="1800" b="0" i="0" u="none" strike="noStrike" cap="none" normalizeH="0" baseline="0" dirty="0" err="1">
                <a:ln>
                  <a:noFill/>
                </a:ln>
                <a:solidFill>
                  <a:schemeClr val="tx1"/>
                </a:solidFill>
                <a:effectLst/>
                <a:latin typeface="Arial Unicode MS"/>
              </a:rPr>
              <a:t>PayloadMass</a:t>
            </a:r>
            <a:r>
              <a:rPr kumimoji="0" lang="en-US" altLang="en-US" sz="1800" b="0" i="0" u="none" strike="noStrike" cap="none" normalizeH="0" baseline="0" dirty="0">
                <a:ln>
                  <a:noFill/>
                </a:ln>
                <a:solidFill>
                  <a:schemeClr val="tx1"/>
                </a:solidFill>
                <a:effectLst/>
              </a:rPr>
              <a:t> and categorical features such as </a:t>
            </a:r>
            <a:r>
              <a:rPr kumimoji="0" lang="en-US" altLang="en-US" sz="1800" b="0" i="0" u="none" strike="noStrike" cap="none" normalizeH="0" baseline="0" dirty="0" err="1">
                <a:ln>
                  <a:noFill/>
                </a:ln>
                <a:solidFill>
                  <a:schemeClr val="tx1"/>
                </a:solidFill>
                <a:effectLst/>
                <a:latin typeface="Arial Unicode MS"/>
              </a:rPr>
              <a:t>LaunchSite</a:t>
            </a:r>
            <a:r>
              <a:rPr kumimoji="0" lang="en-US" altLang="en-US" sz="1800" b="0" i="0" u="none" strike="noStrike" cap="none" normalizeH="0" baseline="0" dirty="0">
                <a:ln>
                  <a:noFill/>
                </a:ln>
                <a:solidFill>
                  <a:schemeClr val="tx1"/>
                </a:solidFill>
                <a:effectLst/>
              </a:rPr>
              <a:t> and </a:t>
            </a:r>
            <a:r>
              <a:rPr kumimoji="0" lang="en-US" altLang="en-US" sz="1800" b="0" i="0" u="none" strike="noStrike" cap="none" normalizeH="0" baseline="0" dirty="0">
                <a:ln>
                  <a:noFill/>
                </a:ln>
                <a:solidFill>
                  <a:schemeClr val="tx1"/>
                </a:solidFill>
                <a:effectLst/>
                <a:latin typeface="Arial Unicode MS"/>
              </a:rPr>
              <a:t>Orbit</a:t>
            </a:r>
            <a:r>
              <a:rPr kumimoji="0" lang="en-US" altLang="en-US" sz="1800" b="0" i="0" u="none" strike="noStrike" cap="none" normalizeH="0" baseline="0" dirty="0">
                <a:ln>
                  <a:noFill/>
                </a:ln>
                <a:solidFill>
                  <a:schemeClr val="tx1"/>
                </a:solidFill>
                <a:effectLst/>
              </a:rPr>
              <a:t>. </a:t>
            </a:r>
          </a:p>
          <a:p>
            <a:pPr marL="0" marR="0" lvl="0" indent="0" algn="just"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Bar Chart:</a:t>
            </a:r>
            <a:r>
              <a:rPr kumimoji="0" lang="en-US" altLang="en-US" sz="1800" b="0" i="0" u="none" strike="noStrike" cap="none" normalizeH="0" baseline="0" dirty="0">
                <a:ln>
                  <a:noFill/>
                </a:ln>
                <a:solidFill>
                  <a:schemeClr val="tx1"/>
                </a:solidFill>
                <a:effectLst/>
                <a:latin typeface="Arial" panose="020B0604020202020204" pitchFamily="34" charset="0"/>
              </a:rPr>
              <a:t> Employed to visualize and compare the success rates across different orbit types. </a:t>
            </a:r>
          </a:p>
          <a:p>
            <a:pPr marL="0" marR="0" lvl="0" indent="0" algn="just"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Line Chart:</a:t>
            </a:r>
            <a:r>
              <a:rPr kumimoji="0" lang="en-US" altLang="en-US" sz="1800" b="0" i="0" u="none" strike="noStrike" cap="none" normalizeH="0" baseline="0" dirty="0">
                <a:ln>
                  <a:noFill/>
                </a:ln>
                <a:solidFill>
                  <a:schemeClr val="tx1"/>
                </a:solidFill>
                <a:effectLst/>
                <a:latin typeface="Arial" panose="020B0604020202020204" pitchFamily="34" charset="0"/>
              </a:rPr>
              <a:t> Used to illustrate the trend of launch success rates over the years. </a:t>
            </a:r>
          </a:p>
          <a:p>
            <a:pPr marL="0" marR="0" lvl="0" indent="0" algn="just"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Purpose:</a:t>
            </a:r>
            <a:r>
              <a:rPr kumimoji="0" lang="en-US" altLang="en-US" sz="1800" b="0" i="0" u="none" strike="noStrike" cap="none" normalizeH="0" baseline="0" dirty="0">
                <a:ln>
                  <a:noFill/>
                </a:ln>
                <a:solidFill>
                  <a:schemeClr val="tx1"/>
                </a:solidFill>
                <a:effectLst/>
                <a:latin typeface="Arial" panose="020B0604020202020204" pitchFamily="34" charset="0"/>
              </a:rPr>
              <a:t> These visualizations were essential for identifying initial patterns and correlations that guided the feature engineering and model selection phases.</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Content Placeholder 1">
            <a:extLst>
              <a:ext uri="{FF2B5EF4-FFF2-40B4-BE49-F238E27FC236}">
                <a16:creationId xmlns:a16="http://schemas.microsoft.com/office/drawing/2014/main" id="{296BA1B2-3159-7BDF-3D51-14ABC69DE4BF}"/>
              </a:ext>
            </a:extLst>
          </p:cNvPr>
          <p:cNvSpPr>
            <a:spLocks noGrp="1" noChangeArrowheads="1"/>
          </p:cNvSpPr>
          <p:nvPr>
            <p:ph idx="4294967295"/>
          </p:nvPr>
        </p:nvSpPr>
        <p:spPr bwMode="auto">
          <a:xfrm>
            <a:off x="770011" y="1709976"/>
            <a:ext cx="10687961"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Summary of SQL Queries:</a:t>
            </a:r>
            <a:r>
              <a:rPr kumimoji="0" lang="en-US" altLang="en-US" sz="1800" b="0" i="0" u="none" strike="noStrike" cap="none" normalizeH="0" baseline="0" dirty="0">
                <a:ln>
                  <a:noFill/>
                </a:ln>
                <a:solidFill>
                  <a:schemeClr val="tx1"/>
                </a:solidFill>
                <a:effectLst/>
                <a:latin typeface="Arial" panose="020B0604020202020204" pitchFamily="34" charset="0"/>
              </a:rPr>
              <a:t> A series of SQL queries were executed using IBM Db2 to explore the dataset and extract specific information.</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algn="just" eaLnBrk="0" fontAlgn="base" hangingPunct="0">
              <a:lnSpc>
                <a:spcPct val="100000"/>
              </a:lnSpc>
              <a:spcBef>
                <a:spcPct val="0"/>
              </a:spcBef>
              <a:spcAft>
                <a:spcPct val="0"/>
              </a:spcAft>
            </a:pPr>
            <a:r>
              <a:rPr kumimoji="0" lang="en-US" altLang="en-US" sz="1800" b="0" i="0" u="none" strike="noStrike" cap="none" normalizeH="0" baseline="0" dirty="0">
                <a:ln>
                  <a:noFill/>
                </a:ln>
                <a:solidFill>
                  <a:schemeClr val="tx1"/>
                </a:solidFill>
                <a:effectLst/>
                <a:latin typeface="Arial" panose="020B0604020202020204" pitchFamily="34" charset="0"/>
              </a:rPr>
              <a:t>Identified the unique launch sites and counted launches from each location. </a:t>
            </a:r>
          </a:p>
          <a:p>
            <a:pPr algn="just" eaLnBrk="0" fontAlgn="base" hangingPunct="0">
              <a:lnSpc>
                <a:spcPct val="100000"/>
              </a:lnSpc>
              <a:spcBef>
                <a:spcPct val="0"/>
              </a:spcBef>
              <a:spcAft>
                <a:spcPct val="0"/>
              </a:spcAf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algn="just" eaLnBrk="0" fontAlgn="base" hangingPunct="0">
              <a:lnSpc>
                <a:spcPct val="100000"/>
              </a:lnSpc>
              <a:spcBef>
                <a:spcPct val="0"/>
              </a:spcBef>
              <a:spcAft>
                <a:spcPct val="0"/>
              </a:spcAft>
            </a:pPr>
            <a:r>
              <a:rPr kumimoji="0" lang="en-US" altLang="en-US" sz="1800" b="0" i="0" u="none" strike="noStrike" cap="none" normalizeH="0" baseline="0" dirty="0">
                <a:ln>
                  <a:noFill/>
                </a:ln>
                <a:solidFill>
                  <a:schemeClr val="tx1"/>
                </a:solidFill>
                <a:effectLst/>
                <a:latin typeface="Arial" panose="020B0604020202020204" pitchFamily="34" charset="0"/>
              </a:rPr>
              <a:t>Calculated aggregate statistics, including total and average payload mass for different customers (e.g., NASA) and booster versions. </a:t>
            </a:r>
          </a:p>
          <a:p>
            <a:pPr algn="just" eaLnBrk="0" fontAlgn="base" hangingPunct="0">
              <a:lnSpc>
                <a:spcPct val="100000"/>
              </a:lnSpc>
              <a:spcBef>
                <a:spcPct val="0"/>
              </a:spcBef>
              <a:spcAft>
                <a:spcPct val="0"/>
              </a:spcAf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algn="just" eaLnBrk="0" fontAlgn="base" hangingPunct="0">
              <a:lnSpc>
                <a:spcPct val="100000"/>
              </a:lnSpc>
              <a:spcBef>
                <a:spcPct val="0"/>
              </a:spcBef>
              <a:spcAft>
                <a:spcPct val="0"/>
              </a:spcAft>
            </a:pPr>
            <a:r>
              <a:rPr kumimoji="0" lang="en-US" altLang="en-US" sz="1800" b="0" i="0" u="none" strike="noStrike" cap="none" normalizeH="0" baseline="0" dirty="0">
                <a:ln>
                  <a:noFill/>
                </a:ln>
                <a:solidFill>
                  <a:schemeClr val="tx1"/>
                </a:solidFill>
                <a:effectLst/>
                <a:latin typeface="Arial" panose="020B0604020202020204" pitchFamily="34" charset="0"/>
              </a:rPr>
              <a:t>Filtered data to pinpoint key events, such as the first successful ground landing and boosters that met specific payload and landing criteria. </a:t>
            </a:r>
          </a:p>
          <a:p>
            <a:pPr algn="just" eaLnBrk="0" fontAlgn="base" hangingPunct="0">
              <a:lnSpc>
                <a:spcPct val="100000"/>
              </a:lnSpc>
              <a:spcBef>
                <a:spcPct val="0"/>
              </a:spcBef>
              <a:spcAft>
                <a:spcPct val="0"/>
              </a:spcAf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algn="just" eaLnBrk="0" fontAlgn="base" hangingPunct="0">
              <a:lnSpc>
                <a:spcPct val="100000"/>
              </a:lnSpc>
              <a:spcBef>
                <a:spcPct val="0"/>
              </a:spcBef>
              <a:spcAft>
                <a:spcPct val="0"/>
              </a:spcAft>
            </a:pPr>
            <a:r>
              <a:rPr kumimoji="0" lang="en-US" altLang="en-US" sz="1800" b="0" i="0" u="none" strike="noStrike" cap="none" normalizeH="0" baseline="0" dirty="0">
                <a:ln>
                  <a:noFill/>
                </a:ln>
                <a:solidFill>
                  <a:schemeClr val="tx1"/>
                </a:solidFill>
                <a:effectLst/>
                <a:latin typeface="Arial" panose="020B0604020202020204" pitchFamily="34" charset="0"/>
              </a:rPr>
              <a:t>Queried for specific failure types and ranked landing outcomes within a defined period</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Content Placeholder 1">
            <a:extLst>
              <a:ext uri="{FF2B5EF4-FFF2-40B4-BE49-F238E27FC236}">
                <a16:creationId xmlns:a16="http://schemas.microsoft.com/office/drawing/2014/main" id="{50BCFDA6-6388-1E6A-0821-6A9BE9C718D0}"/>
              </a:ext>
            </a:extLst>
          </p:cNvPr>
          <p:cNvSpPr>
            <a:spLocks noGrp="1" noChangeArrowheads="1"/>
          </p:cNvSpPr>
          <p:nvPr>
            <p:ph idx="4294967295"/>
          </p:nvPr>
        </p:nvSpPr>
        <p:spPr bwMode="auto">
          <a:xfrm>
            <a:off x="770011" y="1275846"/>
            <a:ext cx="10515600"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Map Objects and Features:</a:t>
            </a:r>
            <a:r>
              <a:rPr kumimoji="0" lang="en-US" altLang="en-US" sz="1800" b="0" i="0" u="none" strike="noStrike" cap="none" normalizeH="0" baseline="0" dirty="0">
                <a:ln>
                  <a:noFill/>
                </a:ln>
                <a:solidFill>
                  <a:schemeClr val="tx1"/>
                </a:solidFill>
                <a:effectLst/>
                <a:latin typeface="Arial" panose="020B0604020202020204" pitchFamily="34" charset="0"/>
              </a:rPr>
              <a:t> An interactive map was developed with Folium to provide a geographical perspective on launch operations.</a:t>
            </a:r>
          </a:p>
          <a:p>
            <a:pPr marL="0" marR="0" lvl="0" indent="0" algn="just"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457200" marR="0" lvl="1"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Markers and Circles:</a:t>
            </a:r>
            <a:r>
              <a:rPr kumimoji="0" lang="en-US" altLang="en-US" sz="1800" b="0" i="0" u="none" strike="noStrike" cap="none" normalizeH="0" baseline="0" dirty="0">
                <a:ln>
                  <a:noFill/>
                </a:ln>
                <a:solidFill>
                  <a:schemeClr val="tx1"/>
                </a:solidFill>
                <a:effectLst/>
                <a:latin typeface="Arial" panose="020B0604020202020204" pitchFamily="34" charset="0"/>
              </a:rPr>
              <a:t> Each launch site was visually marked with a circle and an identifying pop-up label. </a:t>
            </a:r>
          </a:p>
          <a:p>
            <a:pPr marL="457200" marR="0" lvl="1" indent="0" algn="just"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457200" marR="0" lvl="1"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Color-Coded Launch Outcomes:</a:t>
            </a:r>
            <a:r>
              <a:rPr kumimoji="0" lang="en-US" altLang="en-US" sz="1800" b="0" i="0" u="none" strike="noStrike" cap="none" normalizeH="0" baseline="0" dirty="0">
                <a:ln>
                  <a:noFill/>
                </a:ln>
                <a:solidFill>
                  <a:schemeClr val="tx1"/>
                </a:solidFill>
                <a:effectLst/>
                <a:latin typeface="Arial" panose="020B0604020202020204" pitchFamily="34" charset="0"/>
              </a:rPr>
              <a:t> Launch success (green) and failure (red) were indicated by colored markers, grouped in clusters for each site. </a:t>
            </a:r>
          </a:p>
          <a:p>
            <a:pPr marL="457200" marR="0" lvl="1" indent="0" algn="just"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457200" marR="0" lvl="1"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Proximity Lines:</a:t>
            </a:r>
            <a:r>
              <a:rPr kumimoji="0" lang="en-US" altLang="en-US" sz="1800" b="0" i="0" u="none" strike="noStrike" cap="none" normalizeH="0" baseline="0" dirty="0">
                <a:ln>
                  <a:noFill/>
                </a:ln>
                <a:solidFill>
                  <a:schemeClr val="tx1"/>
                </a:solidFill>
                <a:effectLst/>
                <a:latin typeface="Arial" panose="020B0604020202020204" pitchFamily="34" charset="0"/>
              </a:rPr>
              <a:t> The map included lines drawn from launch sites to nearby coastlines, highways, and railways, with the distance displayed. </a:t>
            </a:r>
          </a:p>
          <a:p>
            <a:pPr marL="457200" marR="0" lvl="1" indent="0" algn="just"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Purpose:</a:t>
            </a:r>
            <a:r>
              <a:rPr kumimoji="0" lang="en-US" altLang="en-US" sz="1800" b="0" i="0" u="none" strike="noStrike" cap="none" normalizeH="0" baseline="0" dirty="0">
                <a:ln>
                  <a:noFill/>
                </a:ln>
                <a:solidFill>
                  <a:schemeClr val="tx1"/>
                </a:solidFill>
                <a:effectLst/>
                <a:latin typeface="Arial" panose="020B0604020202020204" pitchFamily="34" charset="0"/>
              </a:rPr>
              <a:t> These interactive elements enable a deeper exploration of geographical factors, highlighting the strategic placement of launch sites near coastlines and crucial transport infrastructure.</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Content Placeholder 1">
            <a:extLst>
              <a:ext uri="{FF2B5EF4-FFF2-40B4-BE49-F238E27FC236}">
                <a16:creationId xmlns:a16="http://schemas.microsoft.com/office/drawing/2014/main" id="{F6AE61FF-8068-7B9E-BF4B-C2E4DCE808C5}"/>
              </a:ext>
            </a:extLst>
          </p:cNvPr>
          <p:cNvSpPr>
            <a:spLocks noGrp="1" noChangeArrowheads="1"/>
          </p:cNvSpPr>
          <p:nvPr>
            <p:ph idx="4294967295"/>
          </p:nvPr>
        </p:nvSpPr>
        <p:spPr bwMode="auto">
          <a:xfrm>
            <a:off x="770011" y="1582340"/>
            <a:ext cx="10687961"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Dashboard Components:</a:t>
            </a:r>
            <a:r>
              <a:rPr kumimoji="0" lang="en-US" altLang="en-US" sz="1800" b="0" i="0" u="none" strike="noStrike" cap="none" normalizeH="0" baseline="0" dirty="0">
                <a:ln>
                  <a:noFill/>
                </a:ln>
                <a:solidFill>
                  <a:schemeClr val="tx1"/>
                </a:solidFill>
                <a:effectLst/>
                <a:latin typeface="Arial" panose="020B0604020202020204" pitchFamily="34" charset="0"/>
              </a:rPr>
              <a:t> An interactive dashboard was created using </a:t>
            </a:r>
            <a:r>
              <a:rPr kumimoji="0" lang="en-US" altLang="en-US" sz="1800" b="0" i="0" u="none" strike="noStrike" cap="none" normalizeH="0" baseline="0" dirty="0" err="1">
                <a:ln>
                  <a:noFill/>
                </a:ln>
                <a:solidFill>
                  <a:schemeClr val="tx1"/>
                </a:solidFill>
                <a:effectLst/>
                <a:latin typeface="Arial" panose="020B0604020202020204" pitchFamily="34" charset="0"/>
              </a:rPr>
              <a:t>Plotly</a:t>
            </a:r>
            <a:r>
              <a:rPr kumimoji="0" lang="en-US" altLang="en-US" sz="1800" b="0" i="0" u="none" strike="noStrike" cap="none" normalizeH="0" baseline="0" dirty="0">
                <a:ln>
                  <a:noFill/>
                </a:ln>
                <a:solidFill>
                  <a:schemeClr val="tx1"/>
                </a:solidFill>
                <a:effectLst/>
                <a:latin typeface="Arial" panose="020B0604020202020204" pitchFamily="34" charset="0"/>
              </a:rPr>
              <a:t> Dash to allow for dynamic data exploration.</a:t>
            </a:r>
          </a:p>
          <a:p>
            <a:pPr marL="0" marR="0" lvl="0" indent="0" algn="just"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457200" marR="0" lvl="1"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Pie Charts:</a:t>
            </a:r>
            <a:r>
              <a:rPr kumimoji="0" lang="en-US" altLang="en-US" sz="1800" b="0" i="0" u="none" strike="noStrike" cap="none" normalizeH="0" baseline="0" dirty="0">
                <a:ln>
                  <a:noFill/>
                </a:ln>
                <a:solidFill>
                  <a:schemeClr val="tx1"/>
                </a:solidFill>
                <a:effectLst/>
                <a:latin typeface="Arial" panose="020B0604020202020204" pitchFamily="34" charset="0"/>
              </a:rPr>
              <a:t> Implemented to show the overall success counts for all launch sites and a detailed breakdown of success vs. failure for any selected site. </a:t>
            </a:r>
          </a:p>
          <a:p>
            <a:pPr marL="457200" marR="0" lvl="1" indent="0" algn="just"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457200" marR="0" lvl="1"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Interactive Scatter Plot:</a:t>
            </a:r>
            <a:r>
              <a:rPr kumimoji="0" lang="en-US" altLang="en-US" sz="1800" b="0" i="0" u="none" strike="noStrike" cap="none" normalizeH="0" baseline="0" dirty="0">
                <a:ln>
                  <a:noFill/>
                </a:ln>
                <a:solidFill>
                  <a:schemeClr val="tx1"/>
                </a:solidFill>
                <a:effectLst/>
                <a:latin typeface="Arial" panose="020B0604020202020204" pitchFamily="34" charset="0"/>
              </a:rPr>
              <a:t> A scatter plot of Payload Mass vs. Launch Outcome included a range slider, enabling users to filter launches by payload and observe the impact on success rates. </a:t>
            </a:r>
          </a:p>
          <a:p>
            <a:pPr marL="457200" marR="0" lvl="1" indent="0" algn="just"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Purpose:</a:t>
            </a:r>
            <a:r>
              <a:rPr kumimoji="0" lang="en-US" altLang="en-US" sz="1800" b="0" i="0" u="none" strike="noStrike" cap="none" normalizeH="0" baseline="0" dirty="0">
                <a:ln>
                  <a:noFill/>
                </a:ln>
                <a:solidFill>
                  <a:schemeClr val="tx1"/>
                </a:solidFill>
                <a:effectLst/>
                <a:latin typeface="Arial" panose="020B0604020202020204" pitchFamily="34" charset="0"/>
              </a:rPr>
              <a:t> The dashboard empowers users to interact directly with the data, making it easier to discover and understand the complex relationships between mission variables.</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Content Placeholder 1">
            <a:extLst>
              <a:ext uri="{FF2B5EF4-FFF2-40B4-BE49-F238E27FC236}">
                <a16:creationId xmlns:a16="http://schemas.microsoft.com/office/drawing/2014/main" id="{0FAB99D9-8011-64EC-55FB-0711E4C1B216}"/>
              </a:ext>
            </a:extLst>
          </p:cNvPr>
          <p:cNvSpPr>
            <a:spLocks noGrp="1" noChangeArrowheads="1"/>
          </p:cNvSpPr>
          <p:nvPr>
            <p:ph idx="4294967295"/>
          </p:nvPr>
        </p:nvSpPr>
        <p:spPr bwMode="auto">
          <a:xfrm>
            <a:off x="770011" y="1770957"/>
            <a:ext cx="10687961"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Model Development Process:</a:t>
            </a:r>
            <a:r>
              <a:rPr kumimoji="0" lang="en-US" altLang="en-US" sz="1800" b="0" i="0" u="none" strike="noStrike" cap="none" normalizeH="0" baseline="0" dirty="0">
                <a:ln>
                  <a:noFill/>
                </a:ln>
                <a:solidFill>
                  <a:schemeClr val="tx1"/>
                </a:solidFill>
                <a:effectLst/>
                <a:latin typeface="Arial" panose="020B0604020202020204" pitchFamily="34" charset="0"/>
              </a:rPr>
              <a:t> The primary objective was to build a model to predict the landing outcome (</a:t>
            </a:r>
            <a:r>
              <a:rPr kumimoji="0" lang="en-US" altLang="en-US" sz="1800" b="0" i="0" u="none" strike="noStrike" cap="none" normalizeH="0" baseline="0" dirty="0">
                <a:ln>
                  <a:noFill/>
                </a:ln>
                <a:solidFill>
                  <a:schemeClr val="tx1"/>
                </a:solidFill>
                <a:effectLst/>
                <a:latin typeface="Arial Unicode MS"/>
              </a:rPr>
              <a:t>class</a:t>
            </a:r>
            <a:r>
              <a:rPr kumimoji="0" lang="en-US" altLang="en-US" sz="1800" b="0" i="0" u="none" strike="noStrike" cap="none" normalizeH="0" baseline="0" dirty="0">
                <a:ln>
                  <a:noFill/>
                </a:ln>
                <a:solidFill>
                  <a:schemeClr val="tx1"/>
                </a:solidFill>
                <a:effectLst/>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algn="just" eaLnBrk="0" fontAlgn="base" hangingPunct="0">
              <a:lnSpc>
                <a:spcPct val="100000"/>
              </a:lnSpc>
              <a:spcBef>
                <a:spcPct val="0"/>
              </a:spcBef>
              <a:spcAft>
                <a:spcPct val="0"/>
              </a:spcAft>
            </a:pPr>
            <a:r>
              <a:rPr kumimoji="0" lang="en-US" altLang="en-US" sz="1800" b="0" i="0" u="none" strike="noStrike" cap="none" normalizeH="0" baseline="0" dirty="0">
                <a:ln>
                  <a:noFill/>
                </a:ln>
                <a:solidFill>
                  <a:schemeClr val="tx1"/>
                </a:solidFill>
                <a:effectLst/>
                <a:latin typeface="Arial" panose="020B0604020202020204" pitchFamily="34" charset="0"/>
              </a:rPr>
              <a:t>The dataset was partitioned into training and testing sets.</a:t>
            </a:r>
          </a:p>
          <a:p>
            <a:pPr algn="just" eaLnBrk="0" fontAlgn="base" hangingPunct="0">
              <a:lnSpc>
                <a:spcPct val="100000"/>
              </a:lnSpc>
              <a:spcBef>
                <a:spcPct val="0"/>
              </a:spcBef>
              <a:spcAft>
                <a:spcPct val="0"/>
              </a:spcAf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algn="just" eaLnBrk="0" fontAlgn="base" hangingPunct="0">
              <a:lnSpc>
                <a:spcPct val="100000"/>
              </a:lnSpc>
              <a:spcBef>
                <a:spcPct val="0"/>
              </a:spcBef>
              <a:spcAft>
                <a:spcPct val="0"/>
              </a:spcAft>
            </a:pPr>
            <a:r>
              <a:rPr kumimoji="0" lang="en-US" altLang="en-US" sz="1800" b="0" i="0" u="none" strike="noStrike" cap="none" normalizeH="0" baseline="0" dirty="0">
                <a:ln>
                  <a:noFill/>
                </a:ln>
                <a:solidFill>
                  <a:schemeClr val="tx1"/>
                </a:solidFill>
                <a:effectLst/>
                <a:latin typeface="Arial" panose="020B0604020202020204" pitchFamily="34" charset="0"/>
              </a:rPr>
              <a:t>Feature data was standardized using </a:t>
            </a:r>
            <a:r>
              <a:rPr kumimoji="0" lang="en-US" altLang="en-US" sz="1800" b="0" i="0" u="none" strike="noStrike" cap="none" normalizeH="0" baseline="0" dirty="0" err="1">
                <a:ln>
                  <a:noFill/>
                </a:ln>
                <a:solidFill>
                  <a:schemeClr val="tx1"/>
                </a:solidFill>
                <a:effectLst/>
                <a:latin typeface="Arial Unicode MS"/>
              </a:rPr>
              <a:t>StandardScaler</a:t>
            </a:r>
            <a:r>
              <a:rPr kumimoji="0" lang="en-US" altLang="en-US" sz="1800" b="0" i="0" u="none" strike="noStrike" cap="none" normalizeH="0" baseline="0" dirty="0">
                <a:ln>
                  <a:noFill/>
                </a:ln>
                <a:solidFill>
                  <a:schemeClr val="tx1"/>
                </a:solidFill>
                <a:effectLst/>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algn="just" eaLnBrk="0" fontAlgn="base" hangingPunct="0">
              <a:lnSpc>
                <a:spcPct val="100000"/>
              </a:lnSpc>
              <a:spcBef>
                <a:spcPct val="0"/>
              </a:spcBef>
              <a:spcAft>
                <a:spcPct val="0"/>
              </a:spcAf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algn="just" eaLnBrk="0" fontAlgn="base" hangingPunct="0">
              <a:lnSpc>
                <a:spcPct val="100000"/>
              </a:lnSpc>
              <a:spcBef>
                <a:spcPct val="0"/>
              </a:spcBef>
              <a:spcAft>
                <a:spcPct val="0"/>
              </a:spcAft>
            </a:pPr>
            <a:r>
              <a:rPr kumimoji="0" lang="en-US" altLang="en-US" sz="1800" b="0" i="0" u="none" strike="noStrike" cap="none" normalizeH="0" baseline="0" dirty="0">
                <a:ln>
                  <a:noFill/>
                </a:ln>
                <a:solidFill>
                  <a:schemeClr val="tx1"/>
                </a:solidFill>
                <a:effectLst/>
                <a:latin typeface="Arial" panose="020B0604020202020204" pitchFamily="34" charset="0"/>
              </a:rPr>
              <a:t>Four distinct classification models were trained: Logistic Regression, Support Vector Machine (SVM), Decision Tree, and K-Nearest Neighbors (KNN).</a:t>
            </a:r>
          </a:p>
          <a:p>
            <a:pPr algn="just" eaLnBrk="0" fontAlgn="base" hangingPunct="0">
              <a:lnSpc>
                <a:spcPct val="100000"/>
              </a:lnSpc>
              <a:spcBef>
                <a:spcPct val="0"/>
              </a:spcBef>
              <a:spcAft>
                <a:spcPct val="0"/>
              </a:spcAf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algn="just" eaLnBrk="0" fontAlgn="base" hangingPunct="0">
              <a:lnSpc>
                <a:spcPct val="100000"/>
              </a:lnSpc>
              <a:spcBef>
                <a:spcPct val="0"/>
              </a:spcBef>
              <a:spcAft>
                <a:spcPct val="0"/>
              </a:spcAft>
            </a:pPr>
            <a:r>
              <a:rPr kumimoji="0" lang="en-US" altLang="en-US" sz="1800" b="0" i="0" u="none" strike="noStrike" cap="none" normalizeH="0" baseline="0" dirty="0">
                <a:ln>
                  <a:noFill/>
                </a:ln>
                <a:solidFill>
                  <a:schemeClr val="tx1"/>
                </a:solidFill>
                <a:effectLst/>
                <a:latin typeface="Arial" panose="020B0604020202020204" pitchFamily="34" charset="0"/>
              </a:rPr>
              <a:t>The </a:t>
            </a:r>
            <a:r>
              <a:rPr kumimoji="0" lang="en-US" altLang="en-US" sz="1800" b="0" i="0" u="none" strike="noStrike" cap="none" normalizeH="0" baseline="0" dirty="0" err="1">
                <a:ln>
                  <a:noFill/>
                </a:ln>
                <a:solidFill>
                  <a:schemeClr val="tx1"/>
                </a:solidFill>
                <a:effectLst/>
                <a:latin typeface="Arial Unicode MS"/>
              </a:rPr>
              <a:t>GridSearchCV</a:t>
            </a:r>
            <a:r>
              <a:rPr kumimoji="0" lang="en-US" altLang="en-US" sz="1800" b="0" i="0" u="none" strike="noStrike" cap="none" normalizeH="0" baseline="0" dirty="0">
                <a:ln>
                  <a:noFill/>
                </a:ln>
                <a:solidFill>
                  <a:schemeClr val="tx1"/>
                </a:solidFill>
                <a:effectLst/>
              </a:rPr>
              <a:t> technique was used to find the optimal hyperparameters for each model, thereby maximizing their performance.</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algn="just" eaLnBrk="0" fontAlgn="base" hangingPunct="0">
              <a:lnSpc>
                <a:spcPct val="100000"/>
              </a:lnSpc>
              <a:spcBef>
                <a:spcPct val="0"/>
              </a:spcBef>
              <a:spcAft>
                <a:spcPct val="0"/>
              </a:spcAf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algn="just" eaLnBrk="0" fontAlgn="base" hangingPunct="0">
              <a:lnSpc>
                <a:spcPct val="100000"/>
              </a:lnSpc>
              <a:spcBef>
                <a:spcPct val="0"/>
              </a:spcBef>
              <a:spcAft>
                <a:spcPct val="0"/>
              </a:spcAft>
            </a:pPr>
            <a:r>
              <a:rPr kumimoji="0" lang="en-US" altLang="en-US" sz="1800" b="0" i="0" u="none" strike="noStrike" cap="none" normalizeH="0" baseline="0" dirty="0">
                <a:ln>
                  <a:noFill/>
                </a:ln>
                <a:solidFill>
                  <a:schemeClr val="tx1"/>
                </a:solidFill>
                <a:effectLst/>
                <a:latin typeface="Arial" panose="020B0604020202020204" pitchFamily="34" charset="0"/>
              </a:rPr>
              <a:t>The models were evaluated based on their accuracy on the test data to identify the best performer.</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3" name="Rectangle 2">
            <a:extLst>
              <a:ext uri="{FF2B5EF4-FFF2-40B4-BE49-F238E27FC236}">
                <a16:creationId xmlns:a16="http://schemas.microsoft.com/office/drawing/2014/main" id="{6B05CDA2-BEB6-DB95-33DB-5B1B96572877}"/>
              </a:ext>
            </a:extLst>
          </p:cNvPr>
          <p:cNvSpPr>
            <a:spLocks noChangeArrowheads="1"/>
          </p:cNvSpPr>
          <p:nvPr/>
        </p:nvSpPr>
        <p:spPr bwMode="auto">
          <a:xfrm>
            <a:off x="770011" y="1884880"/>
            <a:ext cx="11137932"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Key Findings: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The KSC LC-39A launch site exhibits the highest success rate.</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 positive correlation is observed between higher payload mass and landing success.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 clear upward trend in the yearly average success rate indicates continuous improvement in SpaceX's technology and operations.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9B683BC2-9C3A-9AD2-2130-681BA218293B}"/>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629E8A3-4E5A-7AC5-D15F-EA06B8680767}"/>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4400FBF8-8141-D984-5C43-3AE86551E34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6" name="Rectangle 3">
            <a:extLst>
              <a:ext uri="{FF2B5EF4-FFF2-40B4-BE49-F238E27FC236}">
                <a16:creationId xmlns:a16="http://schemas.microsoft.com/office/drawing/2014/main" id="{C104EC5A-7B88-6DE7-7B03-65330449F356}"/>
              </a:ext>
            </a:extLst>
          </p:cNvPr>
          <p:cNvSpPr>
            <a:spLocks noChangeArrowheads="1"/>
          </p:cNvSpPr>
          <p:nvPr/>
        </p:nvSpPr>
        <p:spPr bwMode="auto">
          <a:xfrm>
            <a:off x="770011" y="2047559"/>
            <a:ext cx="10949549"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Key Findings:</a:t>
            </a:r>
            <a:endParaRPr kumimoji="0" lang="en-US" altLang="en-US"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The four launch sites in the dataset are CCAFS SLC-40, VAFB SLC-4E, KSC LC-39A, and CCAFS LC-40.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The total payload mass carried by boosters for NASA was 599,281 kg.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The date of the first successful ground landing was confirmed as 2015-12-22.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Booster versions are designated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Unicode MS"/>
              </a:rPr>
              <a:t>F9 B5</a:t>
            </a:r>
            <a:r>
              <a:rPr kumimoji="0" lang="en-US" altLang="en-US" b="0" i="0" u="none" strike="noStrike" cap="none" normalizeH="0" baseline="0" dirty="0">
                <a:ln>
                  <a:noFill/>
                </a:ln>
                <a:solidFill>
                  <a:schemeClr val="tx1"/>
                </a:solidFill>
                <a:effectLst/>
              </a:rPr>
              <a:t> is responsible for carrying the maximum payload mass. </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785021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1666082"/>
            <a:ext cx="10702187" cy="3811588"/>
          </a:xfrm>
          <a:prstGeom prst="rect">
            <a:avLst/>
          </a:prstGeom>
        </p:spPr>
        <p:txBody>
          <a:bodyPr>
            <a:normAutofit/>
          </a:bodyPr>
          <a:lstStyle/>
          <a:p>
            <a:pPr marL="0" indent="0" algn="just">
              <a:buNone/>
            </a:pPr>
            <a:r>
              <a:rPr lang="en-US" sz="1800" b="1" dirty="0"/>
              <a:t>Explanation of the Plot:</a:t>
            </a:r>
            <a:endParaRPr lang="en-US" sz="1800" dirty="0"/>
          </a:p>
          <a:p>
            <a:pPr marL="0" indent="0" algn="just">
              <a:buNone/>
            </a:pPr>
            <a:r>
              <a:rPr lang="en-US" sz="1800" dirty="0"/>
              <a:t>This scatter plot illustrates the distribution of launches across different sites over time, with the flight number serving as a timeline.</a:t>
            </a:r>
          </a:p>
          <a:p>
            <a:pPr algn="just"/>
            <a:r>
              <a:rPr lang="en-US" sz="1800" b="1" dirty="0"/>
              <a:t>Launch Volume:</a:t>
            </a:r>
            <a:r>
              <a:rPr lang="en-US" sz="1800" dirty="0"/>
              <a:t> The density of points reveals that </a:t>
            </a:r>
            <a:r>
              <a:rPr lang="en-US" sz="1800" b="1" dirty="0"/>
              <a:t>CCAFS SLC-40</a:t>
            </a:r>
            <a:r>
              <a:rPr lang="en-US" sz="1800" dirty="0"/>
              <a:t> and </a:t>
            </a:r>
            <a:r>
              <a:rPr lang="en-US" sz="1800" b="1" dirty="0"/>
              <a:t>KSC LC-39A</a:t>
            </a:r>
            <a:r>
              <a:rPr lang="en-US" sz="1800" dirty="0"/>
              <a:t> are the most frequently used launch sites.</a:t>
            </a:r>
          </a:p>
          <a:p>
            <a:pPr algn="just"/>
            <a:r>
              <a:rPr lang="en-US" sz="1800" b="1" dirty="0"/>
              <a:t>Site Activity Over Time:</a:t>
            </a:r>
            <a:r>
              <a:rPr lang="en-US" sz="1800" dirty="0"/>
              <a:t> Early launches (lower flight numbers) were predominantly from CCAFS SLC-40.</a:t>
            </a:r>
          </a:p>
          <a:p>
            <a:pPr algn="just"/>
            <a:r>
              <a:rPr lang="en-US" sz="1800" b="1" dirty="0"/>
              <a:t>Recent Trends:</a:t>
            </a:r>
            <a:r>
              <a:rPr lang="en-US" sz="1800" dirty="0"/>
              <a:t> More recent launches (higher flight numbers) show a clear shift towards using </a:t>
            </a:r>
            <a:r>
              <a:rPr lang="en-US" sz="1800" b="1" dirty="0"/>
              <a:t>KSC LC-39A</a:t>
            </a:r>
            <a:r>
              <a:rPr lang="en-US" sz="1800" dirty="0"/>
              <a:t> as the primary launch facility. The </a:t>
            </a:r>
            <a:r>
              <a:rPr lang="en-US" sz="1800" b="1" dirty="0"/>
              <a:t>VAFB SLC-4E</a:t>
            </a:r>
            <a:r>
              <a:rPr lang="en-US" sz="1800" dirty="0"/>
              <a:t> site has been used consistently but less frequently throughout the launch history, typically for polar orbit missions.</a:t>
            </a:r>
          </a:p>
          <a:p>
            <a:pPr algn="just">
              <a:lnSpc>
                <a:spcPct val="100000"/>
              </a:lnSpc>
              <a:spcBef>
                <a:spcPts val="1400"/>
              </a:spcBef>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810677"/>
            <a:ext cx="10687961" cy="3811588"/>
          </a:xfrm>
          <a:prstGeom prst="rect">
            <a:avLst/>
          </a:prstGeom>
        </p:spPr>
        <p:txBody>
          <a:bodyPr>
            <a:normAutofit/>
          </a:bodyPr>
          <a:lstStyle/>
          <a:p>
            <a:pPr marL="0" indent="0">
              <a:buNone/>
            </a:pPr>
            <a:r>
              <a:rPr lang="en-US" sz="1800" b="1" dirty="0"/>
              <a:t>Explanation of the Plot:</a:t>
            </a:r>
            <a:endParaRPr lang="en-US" sz="1800" dirty="0"/>
          </a:p>
          <a:p>
            <a:pPr marL="0" indent="0">
              <a:buNone/>
            </a:pPr>
            <a:r>
              <a:rPr lang="en-US" sz="1800" dirty="0"/>
              <a:t>This scatter plot displays the relationship between the payload mass (in kg) launched from each site. The color of each point would typically represent the mission outcome (e.g., green for success, red for failure).</a:t>
            </a:r>
          </a:p>
          <a:p>
            <a:r>
              <a:rPr lang="en-US" sz="1800" b="1" dirty="0"/>
              <a:t>Payload Distribution:</a:t>
            </a:r>
            <a:r>
              <a:rPr lang="en-US" sz="1800" dirty="0"/>
              <a:t> The plot shows that the </a:t>
            </a:r>
            <a:r>
              <a:rPr lang="en-US" sz="1800" b="1" dirty="0"/>
              <a:t>KSC LC-39A</a:t>
            </a:r>
            <a:r>
              <a:rPr lang="en-US" sz="1800" dirty="0"/>
              <a:t> and </a:t>
            </a:r>
            <a:r>
              <a:rPr lang="en-US" sz="1800" b="1" dirty="0"/>
              <a:t>CCAFS SLC-40</a:t>
            </a:r>
            <a:r>
              <a:rPr lang="en-US" sz="1800" dirty="0"/>
              <a:t> sites accommodate a very wide range of payload masses, from light to very heavy.</a:t>
            </a:r>
          </a:p>
          <a:p>
            <a:r>
              <a:rPr lang="en-US" sz="1800" b="1" dirty="0"/>
              <a:t>Site Specialization:</a:t>
            </a:r>
            <a:r>
              <a:rPr lang="en-US" sz="1800" dirty="0"/>
              <a:t> The </a:t>
            </a:r>
            <a:r>
              <a:rPr lang="en-US" sz="1800" b="1" dirty="0"/>
              <a:t>VAFB SLC-4E</a:t>
            </a:r>
            <a:r>
              <a:rPr lang="en-US" sz="1800" dirty="0"/>
              <a:t> site is generally used for launches with lower to medium payload masses. This aligns with its primary role for polar orbit missions.</a:t>
            </a:r>
          </a:p>
          <a:p>
            <a:r>
              <a:rPr lang="en-US" sz="1800" b="1" dirty="0"/>
              <a:t>Success Correlation:</a:t>
            </a:r>
            <a:r>
              <a:rPr lang="en-US" sz="1800" dirty="0"/>
              <a:t> For the </a:t>
            </a:r>
            <a:r>
              <a:rPr lang="en-US" sz="1800" b="1" dirty="0"/>
              <a:t>KSC LC-39A</a:t>
            </a:r>
            <a:r>
              <a:rPr lang="en-US" sz="1800" dirty="0"/>
              <a:t> site, there's a noticeable trend where launches with heavier payloads have a higher success rate. No clear correlation between payload mass and success is immediately apparent for the other sites from this visualization alone.</a:t>
            </a:r>
          </a:p>
          <a:p>
            <a:pPr>
              <a:lnSpc>
                <a:spcPct val="100000"/>
              </a:lnSpc>
              <a:spcBef>
                <a:spcPts val="1400"/>
              </a:spcBef>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2" name="Text Placeholder 1">
            <a:extLst>
              <a:ext uri="{FF2B5EF4-FFF2-40B4-BE49-F238E27FC236}">
                <a16:creationId xmlns:a16="http://schemas.microsoft.com/office/drawing/2014/main" id="{599D3956-CFE5-7898-189D-25A176D47BF7}"/>
              </a:ext>
            </a:extLst>
          </p:cNvPr>
          <p:cNvSpPr>
            <a:spLocks noGrp="1" noChangeArrowheads="1"/>
          </p:cNvSpPr>
          <p:nvPr>
            <p:ph type="body" sz="half" idx="4294967295"/>
          </p:nvPr>
        </p:nvSpPr>
        <p:spPr bwMode="auto">
          <a:xfrm>
            <a:off x="769938" y="1864936"/>
            <a:ext cx="11041062"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Explanation of the Chart:</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This bar chart compares the average landing success rate for each type of orbit. Each bar's height represents the success rate for missions targeting that specific orbit.</a:t>
            </a:r>
          </a:p>
          <a:p>
            <a:pPr algn="just" eaLnBrk="0" fontAlgn="base" hangingPunct="0">
              <a:lnSpc>
                <a:spcPct val="100000"/>
              </a:lnSpc>
              <a:spcBef>
                <a:spcPct val="0"/>
              </a:spcBef>
              <a:spcAft>
                <a:spcPct val="0"/>
              </a:spcAft>
            </a:pPr>
            <a:r>
              <a:rPr kumimoji="0" lang="en-US" altLang="en-US" sz="1800" b="1" i="0" u="none" strike="noStrike" cap="none" normalizeH="0" baseline="0" dirty="0">
                <a:ln>
                  <a:noFill/>
                </a:ln>
                <a:solidFill>
                  <a:schemeClr val="tx1"/>
                </a:solidFill>
                <a:effectLst/>
                <a:latin typeface="Arial" panose="020B0604020202020204" pitchFamily="34" charset="0"/>
              </a:rPr>
              <a:t>Highest Success Rates:</a:t>
            </a:r>
            <a:r>
              <a:rPr kumimoji="0" lang="en-US" altLang="en-US" sz="1800" b="0" i="0" u="none" strike="noStrike" cap="none" normalizeH="0" baseline="0" dirty="0">
                <a:ln>
                  <a:noFill/>
                </a:ln>
                <a:solidFill>
                  <a:schemeClr val="tx1"/>
                </a:solidFill>
                <a:effectLst/>
                <a:latin typeface="Arial" panose="020B0604020202020204" pitchFamily="34" charset="0"/>
              </a:rPr>
              <a:t> Orbits such as </a:t>
            </a:r>
            <a:r>
              <a:rPr kumimoji="0" lang="en-US" altLang="en-US" sz="1800" b="1" i="0" u="none" strike="noStrike" cap="none" normalizeH="0" baseline="0" dirty="0">
                <a:ln>
                  <a:noFill/>
                </a:ln>
                <a:solidFill>
                  <a:schemeClr val="tx1"/>
                </a:solidFill>
                <a:effectLst/>
                <a:latin typeface="Arial" panose="020B0604020202020204" pitchFamily="34" charset="0"/>
              </a:rPr>
              <a:t>ES-L1, GEO, HEO, and SSO</a:t>
            </a:r>
            <a:r>
              <a:rPr kumimoji="0" lang="en-US" altLang="en-US" sz="1800" b="0" i="0" u="none" strike="noStrike" cap="none" normalizeH="0" baseline="0" dirty="0">
                <a:ln>
                  <a:noFill/>
                </a:ln>
                <a:solidFill>
                  <a:schemeClr val="tx1"/>
                </a:solidFill>
                <a:effectLst/>
                <a:latin typeface="Arial" panose="020B0604020202020204" pitchFamily="34" charset="0"/>
              </a:rPr>
              <a:t> show a 100% success rate, indicating that while these may be complex missions, the landing procedures have been consistently successful.</a:t>
            </a:r>
          </a:p>
          <a:p>
            <a:pPr algn="just" eaLnBrk="0" fontAlgn="base" hangingPunct="0">
              <a:lnSpc>
                <a:spcPct val="100000"/>
              </a:lnSpc>
              <a:spcBef>
                <a:spcPct val="0"/>
              </a:spcBef>
              <a:spcAft>
                <a:spcPct val="0"/>
              </a:spcAft>
            </a:pPr>
            <a:r>
              <a:rPr kumimoji="0" lang="en-US" altLang="en-US" sz="1800" b="1" i="0" u="none" strike="noStrike" cap="none" normalizeH="0" baseline="0" dirty="0">
                <a:ln>
                  <a:noFill/>
                </a:ln>
                <a:solidFill>
                  <a:schemeClr val="tx1"/>
                </a:solidFill>
                <a:effectLst/>
                <a:latin typeface="Arial" panose="020B0604020202020204" pitchFamily="34" charset="0"/>
              </a:rPr>
              <a:t>Lowest Success Rate:</a:t>
            </a:r>
            <a:r>
              <a:rPr kumimoji="0" lang="en-US" altLang="en-US" sz="1800" b="0" i="0" u="none" strike="noStrike" cap="none" normalizeH="0" baseline="0" dirty="0">
                <a:ln>
                  <a:noFill/>
                </a:ln>
                <a:solidFill>
                  <a:schemeClr val="tx1"/>
                </a:solidFill>
                <a:effectLst/>
                <a:latin typeface="Arial" panose="020B0604020202020204" pitchFamily="34" charset="0"/>
              </a:rPr>
              <a:t> The </a:t>
            </a:r>
            <a:r>
              <a:rPr kumimoji="0" lang="en-US" altLang="en-US" sz="1800" b="1" i="0" u="none" strike="noStrike" cap="none" normalizeH="0" baseline="0" dirty="0">
                <a:ln>
                  <a:noFill/>
                </a:ln>
                <a:solidFill>
                  <a:schemeClr val="tx1"/>
                </a:solidFill>
                <a:effectLst/>
                <a:latin typeface="Arial" panose="020B0604020202020204" pitchFamily="34" charset="0"/>
              </a:rPr>
              <a:t>GTO (Geostationary Transfer Orbit)</a:t>
            </a:r>
            <a:r>
              <a:rPr kumimoji="0" lang="en-US" altLang="en-US" sz="1800" b="0" i="0" u="none" strike="noStrike" cap="none" normalizeH="0" baseline="0" dirty="0">
                <a:ln>
                  <a:noFill/>
                </a:ln>
                <a:solidFill>
                  <a:schemeClr val="tx1"/>
                </a:solidFill>
                <a:effectLst/>
                <a:latin typeface="Arial" panose="020B0604020202020204" pitchFamily="34" charset="0"/>
              </a:rPr>
              <a:t> has a visibly lower success rate compared to other orbits. This is likely because GTO missions are high-energy, leaving the booster with less fuel and more challenging reentry conditions for a landing attempt.</a:t>
            </a:r>
          </a:p>
          <a:p>
            <a:pPr algn="just" eaLnBrk="0" fontAlgn="base" hangingPunct="0">
              <a:lnSpc>
                <a:spcPct val="100000"/>
              </a:lnSpc>
              <a:spcBef>
                <a:spcPct val="0"/>
              </a:spcBef>
              <a:spcAft>
                <a:spcPct val="0"/>
              </a:spcAft>
            </a:pPr>
            <a:r>
              <a:rPr kumimoji="0" lang="en-US" altLang="en-US" sz="1800" b="1" i="0" u="none" strike="noStrike" cap="none" normalizeH="0" baseline="0" dirty="0">
                <a:ln>
                  <a:noFill/>
                </a:ln>
                <a:solidFill>
                  <a:schemeClr val="tx1"/>
                </a:solidFill>
                <a:effectLst/>
                <a:latin typeface="Arial" panose="020B0604020202020204" pitchFamily="34" charset="0"/>
              </a:rPr>
              <a:t>High-Frequency Orbits:</a:t>
            </a:r>
            <a:r>
              <a:rPr kumimoji="0" lang="en-US" altLang="en-US" sz="1800" b="0" i="0" u="none" strike="noStrike" cap="none" normalizeH="0" baseline="0" dirty="0">
                <a:ln>
                  <a:noFill/>
                </a:ln>
                <a:solidFill>
                  <a:schemeClr val="tx1"/>
                </a:solidFill>
                <a:effectLst/>
                <a:latin typeface="Arial" panose="020B0604020202020204" pitchFamily="34" charset="0"/>
              </a:rPr>
              <a:t> The </a:t>
            </a:r>
            <a:r>
              <a:rPr kumimoji="0" lang="en-US" altLang="en-US" sz="1800" b="1" i="0" u="none" strike="noStrike" cap="none" normalizeH="0" baseline="0" dirty="0">
                <a:ln>
                  <a:noFill/>
                </a:ln>
                <a:solidFill>
                  <a:schemeClr val="tx1"/>
                </a:solidFill>
                <a:effectLst/>
                <a:latin typeface="Arial" panose="020B0604020202020204" pitchFamily="34" charset="0"/>
              </a:rPr>
              <a:t>VLEO (Very Low Earth Orbit)</a:t>
            </a:r>
            <a:r>
              <a:rPr kumimoji="0" lang="en-US" altLang="en-US" sz="1800" b="0" i="0" u="none" strike="noStrike" cap="none" normalizeH="0" baseline="0" dirty="0">
                <a:ln>
                  <a:noFill/>
                </a:ln>
                <a:solidFill>
                  <a:schemeClr val="tx1"/>
                </a:solidFill>
                <a:effectLst/>
                <a:latin typeface="Arial" panose="020B0604020202020204" pitchFamily="34" charset="0"/>
              </a:rPr>
              <a:t>, used extensively for Starlink deployments, demonstrates a very high success rate, reflecting the routine and refined nature of these launches.</a:t>
            </a:r>
          </a:p>
          <a:p>
            <a:pPr algn="just" eaLnBrk="0" fontAlgn="base" hangingPunct="0">
              <a:lnSpc>
                <a:spcPct val="100000"/>
              </a:lnSpc>
              <a:spcBef>
                <a:spcPct val="0"/>
              </a:spcBef>
              <a:spcAft>
                <a:spcPct val="0"/>
              </a:spcAft>
            </a:pPr>
            <a:r>
              <a:rPr kumimoji="0" lang="en-US" altLang="en-US" sz="1800" b="1" i="0" u="none" strike="noStrike" cap="none" normalizeH="0" baseline="0" dirty="0">
                <a:ln>
                  <a:noFill/>
                </a:ln>
                <a:solidFill>
                  <a:schemeClr val="tx1"/>
                </a:solidFill>
                <a:effectLst/>
                <a:latin typeface="Arial" panose="020B0604020202020204" pitchFamily="34" charset="0"/>
              </a:rPr>
              <a:t>Key Insight:</a:t>
            </a:r>
            <a:r>
              <a:rPr kumimoji="0" lang="en-US" altLang="en-US" sz="1800" b="0" i="0" u="none" strike="noStrike" cap="none" normalizeH="0" baseline="0" dirty="0">
                <a:ln>
                  <a:noFill/>
                </a:ln>
                <a:solidFill>
                  <a:schemeClr val="tx1"/>
                </a:solidFill>
                <a:effectLst/>
                <a:latin typeface="Arial" panose="020B0604020202020204" pitchFamily="34" charset="0"/>
              </a:rPr>
              <a:t> There is a clear correlation between the target orbit and the likelihood of a successful first-stage landing. The energy requirements of the mission's destination orbit appear to be a significant factor in the outcome of the landing.</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13" name="Rectangle 9">
            <a:extLst>
              <a:ext uri="{FF2B5EF4-FFF2-40B4-BE49-F238E27FC236}">
                <a16:creationId xmlns:a16="http://schemas.microsoft.com/office/drawing/2014/main" id="{32BD87F3-F4C1-79C4-A88F-53CF6F72BDC4}"/>
              </a:ext>
            </a:extLst>
          </p:cNvPr>
          <p:cNvSpPr>
            <a:spLocks noChangeArrowheads="1"/>
          </p:cNvSpPr>
          <p:nvPr/>
        </p:nvSpPr>
        <p:spPr bwMode="auto">
          <a:xfrm>
            <a:off x="770010" y="1555590"/>
            <a:ext cx="11086709"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rPr>
              <a:t>Explanation of the Plot:</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This scatter plot visualizes the target orbit for each mission against its corresponding flight number. This helps to understand how SpaceX's mission focus has evolved over time.</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1" i="0" u="none" strike="noStrike" cap="none" normalizeH="0" baseline="0" dirty="0">
                <a:ln>
                  <a:noFill/>
                </a:ln>
                <a:solidFill>
                  <a:schemeClr val="tx1"/>
                </a:solidFill>
                <a:effectLst/>
                <a:latin typeface="Arial" panose="020B0604020202020204" pitchFamily="34" charset="0"/>
              </a:rPr>
              <a:t>Early Mission Focus:</a:t>
            </a:r>
            <a:r>
              <a:rPr kumimoji="0" lang="en-US" altLang="en-US" b="0" i="0" u="none" strike="noStrike" cap="none" normalizeH="0" baseline="0" dirty="0">
                <a:ln>
                  <a:noFill/>
                </a:ln>
                <a:solidFill>
                  <a:schemeClr val="tx1"/>
                </a:solidFill>
                <a:effectLst/>
                <a:latin typeface="Arial" panose="020B0604020202020204" pitchFamily="34" charset="0"/>
              </a:rPr>
              <a:t> In the early years (lower flight numbers), launches predominantly targeted </a:t>
            </a:r>
            <a:r>
              <a:rPr kumimoji="0" lang="en-US" altLang="en-US" b="1" i="0" u="none" strike="noStrike" cap="none" normalizeH="0" baseline="0" dirty="0">
                <a:ln>
                  <a:noFill/>
                </a:ln>
                <a:solidFill>
                  <a:schemeClr val="tx1"/>
                </a:solidFill>
                <a:effectLst/>
                <a:latin typeface="Arial" panose="020B0604020202020204" pitchFamily="34" charset="0"/>
              </a:rPr>
              <a:t>GTO</a:t>
            </a:r>
            <a:r>
              <a:rPr kumimoji="0" lang="en-US" altLang="en-US" b="0" i="0" u="none" strike="noStrike" cap="none" normalizeH="0" baseline="0" dirty="0">
                <a:ln>
                  <a:noFill/>
                </a:ln>
                <a:solidFill>
                  <a:schemeClr val="tx1"/>
                </a:solidFill>
                <a:effectLst/>
                <a:latin typeface="Arial" panose="020B0604020202020204" pitchFamily="34" charset="0"/>
              </a:rPr>
              <a:t> (Geostationary Transfer Orbit) for commercial satellites and </a:t>
            </a:r>
            <a:r>
              <a:rPr kumimoji="0" lang="en-US" altLang="en-US" b="1" i="0" u="none" strike="noStrike" cap="none" normalizeH="0" baseline="0" dirty="0">
                <a:ln>
                  <a:noFill/>
                </a:ln>
                <a:solidFill>
                  <a:schemeClr val="tx1"/>
                </a:solidFill>
                <a:effectLst/>
                <a:latin typeface="Arial" panose="020B0604020202020204" pitchFamily="34" charset="0"/>
              </a:rPr>
              <a:t>LEO</a:t>
            </a:r>
            <a:r>
              <a:rPr kumimoji="0" lang="en-US" altLang="en-US" b="0" i="0" u="none" strike="noStrike" cap="none" normalizeH="0" baseline="0" dirty="0">
                <a:ln>
                  <a:noFill/>
                </a:ln>
                <a:solidFill>
                  <a:schemeClr val="tx1"/>
                </a:solidFill>
                <a:effectLst/>
                <a:latin typeface="Arial" panose="020B0604020202020204" pitchFamily="34" charset="0"/>
              </a:rPr>
              <a:t> (Low Earth Orbit), which included missions to the ISS.</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1" i="0" u="none" strike="noStrike" cap="none" normalizeH="0" baseline="0" dirty="0">
                <a:ln>
                  <a:noFill/>
                </a:ln>
                <a:solidFill>
                  <a:schemeClr val="tx1"/>
                </a:solidFill>
                <a:effectLst/>
                <a:latin typeface="Arial" panose="020B0604020202020204" pitchFamily="34" charset="0"/>
              </a:rPr>
              <a:t>Emergence of Starlink:</a:t>
            </a:r>
            <a:r>
              <a:rPr kumimoji="0" lang="en-US" altLang="en-US" b="0" i="0" u="none" strike="noStrike" cap="none" normalizeH="0" baseline="0" dirty="0">
                <a:ln>
                  <a:noFill/>
                </a:ln>
                <a:solidFill>
                  <a:schemeClr val="tx1"/>
                </a:solidFill>
                <a:effectLst/>
                <a:latin typeface="Arial" panose="020B0604020202020204" pitchFamily="34" charset="0"/>
              </a:rPr>
              <a:t> At higher flight numbers, there is a dramatic increase in the density of launches to the </a:t>
            </a:r>
            <a:r>
              <a:rPr kumimoji="0" lang="en-US" altLang="en-US" b="1" i="0" u="none" strike="noStrike" cap="none" normalizeH="0" baseline="0" dirty="0">
                <a:ln>
                  <a:noFill/>
                </a:ln>
                <a:solidFill>
                  <a:schemeClr val="tx1"/>
                </a:solidFill>
                <a:effectLst/>
                <a:latin typeface="Arial" panose="020B0604020202020204" pitchFamily="34" charset="0"/>
              </a:rPr>
              <a:t>VLEO</a:t>
            </a:r>
            <a:r>
              <a:rPr kumimoji="0" lang="en-US" altLang="en-US" b="0" i="0" u="none" strike="noStrike" cap="none" normalizeH="0" baseline="0" dirty="0">
                <a:ln>
                  <a:noFill/>
                </a:ln>
                <a:solidFill>
                  <a:schemeClr val="tx1"/>
                </a:solidFill>
                <a:effectLst/>
                <a:latin typeface="Arial" panose="020B0604020202020204" pitchFamily="34" charset="0"/>
              </a:rPr>
              <a:t> (Very Low Earth Orbit). This trend directly corresponds to the accelerated deployment of the Starlink satellite constellation.</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1" i="0" u="none" strike="noStrike" cap="none" normalizeH="0" baseline="0" dirty="0">
                <a:ln>
                  <a:noFill/>
                </a:ln>
                <a:solidFill>
                  <a:schemeClr val="tx1"/>
                </a:solidFill>
                <a:effectLst/>
                <a:latin typeface="Arial" panose="020B0604020202020204" pitchFamily="34" charset="0"/>
              </a:rPr>
              <a:t>Key Insight:</a:t>
            </a:r>
            <a:r>
              <a:rPr kumimoji="0" lang="en-US" altLang="en-US" b="0" i="0" u="none" strike="noStrike" cap="none" normalizeH="0" baseline="0" dirty="0">
                <a:ln>
                  <a:noFill/>
                </a:ln>
                <a:solidFill>
                  <a:schemeClr val="tx1"/>
                </a:solidFill>
                <a:effectLst/>
                <a:latin typeface="Arial" panose="020B0604020202020204" pitchFamily="34" charset="0"/>
              </a:rPr>
              <a:t> The plot clearly illustrates a strategic shift in SpaceX's launch manifest over the years, moving from a primary focus on third-party GTO missions to a high-cadence launch schedule dominated by its internal Starlink project.</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2" name="Text Placeholder 1">
            <a:extLst>
              <a:ext uri="{FF2B5EF4-FFF2-40B4-BE49-F238E27FC236}">
                <a16:creationId xmlns:a16="http://schemas.microsoft.com/office/drawing/2014/main" id="{02FADCE8-1C08-F9CA-1B5C-E3044BFB172A}"/>
              </a:ext>
            </a:extLst>
          </p:cNvPr>
          <p:cNvSpPr>
            <a:spLocks noGrp="1" noChangeArrowheads="1"/>
          </p:cNvSpPr>
          <p:nvPr>
            <p:ph type="body" sz="half" idx="4294967295"/>
          </p:nvPr>
        </p:nvSpPr>
        <p:spPr bwMode="auto">
          <a:xfrm>
            <a:off x="770011" y="1549976"/>
            <a:ext cx="11025822"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Explanation of the Plot:</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This scatter plot shows the payload mass for each mission, categorized by its target orbit. The color of each point represents the success of the first-stage landing.</a:t>
            </a:r>
            <a:endParaRPr lang="en-US" altLang="en-US" sz="18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eaLnBrk="0" fontAlgn="base" hangingPunct="0">
              <a:lnSpc>
                <a:spcPct val="100000"/>
              </a:lnSpc>
              <a:spcBef>
                <a:spcPct val="0"/>
              </a:spcBef>
              <a:spcAft>
                <a:spcPct val="0"/>
              </a:spcAft>
            </a:pPr>
            <a:r>
              <a:rPr kumimoji="0" lang="en-US" altLang="en-US" sz="1800" b="1" i="0" u="none" strike="noStrike" cap="none" normalizeH="0" baseline="0" dirty="0">
                <a:ln>
                  <a:noFill/>
                </a:ln>
                <a:solidFill>
                  <a:schemeClr val="tx1"/>
                </a:solidFill>
                <a:effectLst/>
                <a:latin typeface="Arial" panose="020B0604020202020204" pitchFamily="34" charset="0"/>
              </a:rPr>
              <a:t>Consistent Heavy Payloads:</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1" i="0" u="none" strike="noStrike" cap="none" normalizeH="0" baseline="0" dirty="0">
                <a:ln>
                  <a:noFill/>
                </a:ln>
                <a:solidFill>
                  <a:schemeClr val="tx1"/>
                </a:solidFill>
                <a:effectLst/>
                <a:latin typeface="Arial" panose="020B0604020202020204" pitchFamily="34" charset="0"/>
              </a:rPr>
              <a:t>VLEO</a:t>
            </a:r>
            <a:r>
              <a:rPr kumimoji="0" lang="en-US" altLang="en-US" sz="1800" b="0" i="0" u="none" strike="noStrike" cap="none" normalizeH="0" baseline="0" dirty="0">
                <a:ln>
                  <a:noFill/>
                </a:ln>
                <a:solidFill>
                  <a:schemeClr val="tx1"/>
                </a:solidFill>
                <a:effectLst/>
                <a:latin typeface="Arial" panose="020B0604020202020204" pitchFamily="34" charset="0"/>
              </a:rPr>
              <a:t> missions, primarily used for Starlink deployments, consistently carry a very heavy payload of approximately 15,600 kg. Despite this high mass, they have a very high success rate. </a:t>
            </a:r>
          </a:p>
          <a:p>
            <a:pPr eaLnBrk="0" fontAlgn="base" hangingPunct="0">
              <a:lnSpc>
                <a:spcPct val="100000"/>
              </a:lnSpc>
              <a:spcBef>
                <a:spcPct val="0"/>
              </a:spcBef>
              <a:spcAft>
                <a:spcPct val="0"/>
              </a:spcAft>
            </a:pPr>
            <a:r>
              <a:rPr kumimoji="0" lang="en-US" altLang="en-US" sz="1800" b="1" i="0" u="none" strike="noStrike" cap="none" normalizeH="0" baseline="0" dirty="0">
                <a:ln>
                  <a:noFill/>
                </a:ln>
                <a:solidFill>
                  <a:schemeClr val="tx1"/>
                </a:solidFill>
                <a:effectLst/>
                <a:latin typeface="Arial" panose="020B0604020202020204" pitchFamily="34" charset="0"/>
              </a:rPr>
              <a:t>Variable Payloads:</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1" i="0" u="none" strike="noStrike" cap="none" normalizeH="0" baseline="0" dirty="0">
                <a:ln>
                  <a:noFill/>
                </a:ln>
                <a:solidFill>
                  <a:schemeClr val="tx1"/>
                </a:solidFill>
                <a:effectLst/>
                <a:latin typeface="Arial" panose="020B0604020202020204" pitchFamily="34" charset="0"/>
              </a:rPr>
              <a:t>GTO</a:t>
            </a:r>
            <a:r>
              <a:rPr kumimoji="0" lang="en-US" altLang="en-US" sz="1800" b="0" i="0" u="none" strike="noStrike" cap="none" normalizeH="0" baseline="0" dirty="0">
                <a:ln>
                  <a:noFill/>
                </a:ln>
                <a:solidFill>
                  <a:schemeClr val="tx1"/>
                </a:solidFill>
                <a:effectLst/>
                <a:latin typeface="Arial" panose="020B0604020202020204" pitchFamily="34" charset="0"/>
              </a:rPr>
              <a:t> missions exhibit a wide range of payload masses, reflecting the different sizes of commercial satellites launched to this orbit. There is no obvious correlation between payload mass and landing success for GTO missions. </a:t>
            </a:r>
          </a:p>
          <a:p>
            <a:pPr eaLnBrk="0" fontAlgn="base" hangingPunct="0">
              <a:lnSpc>
                <a:spcPct val="100000"/>
              </a:lnSpc>
              <a:spcBef>
                <a:spcPct val="0"/>
              </a:spcBef>
              <a:spcAft>
                <a:spcPct val="0"/>
              </a:spcAft>
            </a:pPr>
            <a:r>
              <a:rPr kumimoji="0" lang="en-US" altLang="en-US" sz="1800" b="1" i="0" u="none" strike="noStrike" cap="none" normalizeH="0" baseline="0" dirty="0">
                <a:ln>
                  <a:noFill/>
                </a:ln>
                <a:solidFill>
                  <a:schemeClr val="tx1"/>
                </a:solidFill>
                <a:effectLst/>
                <a:latin typeface="Arial" panose="020B0604020202020204" pitchFamily="34" charset="0"/>
              </a:rPr>
              <a:t>Key Insight:</a:t>
            </a:r>
            <a:r>
              <a:rPr kumimoji="0" lang="en-US" altLang="en-US" sz="1800" b="0" i="0" u="none" strike="noStrike" cap="none" normalizeH="0" baseline="0" dirty="0">
                <a:ln>
                  <a:noFill/>
                </a:ln>
                <a:solidFill>
                  <a:schemeClr val="tx1"/>
                </a:solidFill>
                <a:effectLst/>
                <a:latin typeface="Arial" panose="020B0604020202020204" pitchFamily="34" charset="0"/>
              </a:rPr>
              <a:t> The relationship between payload mass and landing success is highly dependent on the orbit. For standardized, high-frequency missions like Starlink (VLEO), heavy payloads do not negatively impact the outcome. For more varied missions like those to GTO, other factors appear to be more influential than payload mass alone.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795437"/>
            <a:ext cx="11040989" cy="3811588"/>
          </a:xfrm>
          <a:prstGeom prst="rect">
            <a:avLst/>
          </a:prstGeom>
        </p:spPr>
        <p:txBody>
          <a:bodyPr>
            <a:normAutofit/>
          </a:bodyPr>
          <a:lstStyle/>
          <a:p>
            <a:pPr marL="0" indent="0" algn="just">
              <a:buNone/>
            </a:pPr>
            <a:r>
              <a:rPr lang="en-US" sz="1800" b="1" dirty="0"/>
              <a:t>Explanation of the Chart:</a:t>
            </a:r>
            <a:endParaRPr lang="en-US" sz="1800" dirty="0"/>
          </a:p>
          <a:p>
            <a:pPr marL="0" indent="0" algn="just">
              <a:buNone/>
            </a:pPr>
            <a:r>
              <a:rPr lang="en-US" sz="1800" dirty="0"/>
              <a:t>This line chart tracks the average success rate of first-stage landings for each year. It provides a clear visual representation of SpaceX's progress and learning curve over time.</a:t>
            </a:r>
          </a:p>
          <a:p>
            <a:pPr algn="just"/>
            <a:r>
              <a:rPr lang="en-US" sz="1800" b="1" dirty="0"/>
              <a:t>Positive Trend:</a:t>
            </a:r>
            <a:r>
              <a:rPr lang="en-US" sz="1800" dirty="0"/>
              <a:t> The chart shows a distinct and consistent upward trend, indicating a significant improvement in landing reliability year after year.</a:t>
            </a:r>
          </a:p>
          <a:p>
            <a:pPr algn="just"/>
            <a:r>
              <a:rPr lang="en-US" sz="1800" b="1" dirty="0"/>
              <a:t>Early Stages:</a:t>
            </a:r>
            <a:r>
              <a:rPr lang="en-US" sz="1800" dirty="0"/>
              <a:t> The initial years display a lower success rate, which reflects the experimental phase of this groundbreaking technology.</a:t>
            </a:r>
          </a:p>
          <a:p>
            <a:pPr algn="just"/>
            <a:r>
              <a:rPr lang="en-US" sz="1800" b="1" dirty="0"/>
              <a:t>Rapid Improvement:</a:t>
            </a:r>
            <a:r>
              <a:rPr lang="en-US" sz="1800" dirty="0"/>
              <a:t> A steep increase in the success rate is visible in the subsequent years, highlighting a period of rapid learning and refinement of the landing process.</a:t>
            </a:r>
          </a:p>
          <a:p>
            <a:pPr algn="just"/>
            <a:r>
              <a:rPr lang="en-US" sz="1800" b="1" dirty="0"/>
              <a:t>Mature Technology:</a:t>
            </a:r>
            <a:r>
              <a:rPr lang="en-US" sz="1800" dirty="0"/>
              <a:t> In recent years, the success rate has stabilized at a very high percentage, approaching 100%. This demonstrates that first-stage recovery has evolved into a mature and highly reliable operation for SpaceX.</a:t>
            </a:r>
          </a:p>
          <a:p>
            <a:pPr algn="just">
              <a:lnSpc>
                <a:spcPct val="100000"/>
              </a:lnSpc>
              <a:spcBef>
                <a:spcPts val="1400"/>
              </a:spcBef>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21" name="TextBox 20">
            <a:extLst>
              <a:ext uri="{FF2B5EF4-FFF2-40B4-BE49-F238E27FC236}">
                <a16:creationId xmlns:a16="http://schemas.microsoft.com/office/drawing/2014/main" id="{403D266D-6E38-8961-252C-07D551454A28}"/>
              </a:ext>
            </a:extLst>
          </p:cNvPr>
          <p:cNvSpPr txBox="1"/>
          <p:nvPr/>
        </p:nvSpPr>
        <p:spPr>
          <a:xfrm>
            <a:off x="770010" y="1832224"/>
            <a:ext cx="11025749" cy="3416320"/>
          </a:xfrm>
          <a:prstGeom prst="rect">
            <a:avLst/>
          </a:prstGeom>
          <a:noFill/>
        </p:spPr>
        <p:txBody>
          <a:bodyPr wrap="square">
            <a:spAutoFit/>
          </a:bodyPr>
          <a:lstStyle/>
          <a:p>
            <a:r>
              <a:rPr lang="en-IN" b="1" dirty="0"/>
              <a:t>SQL Query:</a:t>
            </a:r>
            <a:r>
              <a:rPr lang="en-IN" dirty="0"/>
              <a:t> </a:t>
            </a:r>
            <a:r>
              <a:rPr lang="en-US" dirty="0"/>
              <a:t>SELECT DISTINCT </a:t>
            </a:r>
            <a:r>
              <a:rPr lang="en-US" dirty="0" err="1"/>
              <a:t>Launch_Site</a:t>
            </a:r>
            <a:r>
              <a:rPr lang="en-US" dirty="0"/>
              <a:t> FROM SPACEXTBL;</a:t>
            </a:r>
          </a:p>
          <a:p>
            <a:endParaRPr lang="en-US" dirty="0"/>
          </a:p>
          <a:p>
            <a:r>
              <a:rPr lang="en-IN" b="1" dirty="0"/>
              <a:t>Query Result</a:t>
            </a:r>
            <a:endParaRPr lang="en-IN" dirty="0"/>
          </a:p>
          <a:p>
            <a:r>
              <a:rPr lang="en-IN" dirty="0"/>
              <a:t>CCAFS SLC-40</a:t>
            </a:r>
          </a:p>
          <a:p>
            <a:r>
              <a:rPr lang="en-IN" dirty="0"/>
              <a:t>VAFB SLC-4E</a:t>
            </a:r>
          </a:p>
          <a:p>
            <a:r>
              <a:rPr lang="en-IN" dirty="0"/>
              <a:t>KSC LC-39A</a:t>
            </a:r>
          </a:p>
          <a:p>
            <a:r>
              <a:rPr lang="en-IN" dirty="0"/>
              <a:t>CCAFS LC-40</a:t>
            </a:r>
          </a:p>
          <a:p>
            <a:endParaRPr lang="en-IN" dirty="0"/>
          </a:p>
          <a:p>
            <a:r>
              <a:rPr lang="en-IN" b="1" dirty="0"/>
              <a:t>Explanation</a:t>
            </a:r>
            <a:endParaRPr lang="en-IN" dirty="0"/>
          </a:p>
          <a:p>
            <a:r>
              <a:rPr lang="en-US" dirty="0"/>
              <a:t>This SQL query retrieves all the unique values from the </a:t>
            </a:r>
            <a:r>
              <a:rPr lang="en-US" dirty="0" err="1"/>
              <a:t>Launch_Site</a:t>
            </a:r>
            <a:r>
              <a:rPr lang="en-US" dirty="0"/>
              <a:t> column in the dataset. The result shows the 4 distinct launch facilities that SpaceX has used for the missions included in this dataset.</a:t>
            </a:r>
          </a:p>
          <a:p>
            <a:endParaRPr lang="en-IN" dirty="0"/>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2" name="Content Placeholder 1">
            <a:extLst>
              <a:ext uri="{FF2B5EF4-FFF2-40B4-BE49-F238E27FC236}">
                <a16:creationId xmlns:a16="http://schemas.microsoft.com/office/drawing/2014/main" id="{682835E8-6452-3ABD-DC44-DD9100144A6B}"/>
              </a:ext>
            </a:extLst>
          </p:cNvPr>
          <p:cNvSpPr>
            <a:spLocks noGrp="1" noChangeArrowheads="1"/>
          </p:cNvSpPr>
          <p:nvPr>
            <p:ph idx="4294967295"/>
          </p:nvPr>
        </p:nvSpPr>
        <p:spPr bwMode="auto">
          <a:xfrm>
            <a:off x="770011" y="1496135"/>
            <a:ext cx="10687961"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SQL Query</a:t>
            </a:r>
            <a:r>
              <a:rPr lang="en-US" altLang="en-US" sz="1800" dirty="0">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SELECT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Launch_Site</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FROM SPACEXTBL WHERE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Launch_Site</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LIKE 'CCA%' LIMIT 5;</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dirty="0">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Query result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graphicFrame>
        <p:nvGraphicFramePr>
          <p:cNvPr id="8" name="Table 7">
            <a:extLst>
              <a:ext uri="{FF2B5EF4-FFF2-40B4-BE49-F238E27FC236}">
                <a16:creationId xmlns:a16="http://schemas.microsoft.com/office/drawing/2014/main" id="{5CF67329-02CD-4E4B-75DE-4E7AEED46FA3}"/>
              </a:ext>
            </a:extLst>
          </p:cNvPr>
          <p:cNvGraphicFramePr>
            <a:graphicFrameLocks noGrp="1"/>
          </p:cNvGraphicFramePr>
          <p:nvPr>
            <p:extLst>
              <p:ext uri="{D42A27DB-BD31-4B8C-83A1-F6EECF244321}">
                <p14:modId xmlns:p14="http://schemas.microsoft.com/office/powerpoint/2010/main" val="1480731046"/>
              </p:ext>
            </p:extLst>
          </p:nvPr>
        </p:nvGraphicFramePr>
        <p:xfrm>
          <a:off x="770011" y="3135371"/>
          <a:ext cx="10515600" cy="2194560"/>
        </p:xfrm>
        <a:graphic>
          <a:graphicData uri="http://schemas.openxmlformats.org/drawingml/2006/table">
            <a:tbl>
              <a:tblPr/>
              <a:tblGrid>
                <a:gridCol w="10515600">
                  <a:extLst>
                    <a:ext uri="{9D8B030D-6E8A-4147-A177-3AD203B41FA5}">
                      <a16:colId xmlns:a16="http://schemas.microsoft.com/office/drawing/2014/main" val="2207738901"/>
                    </a:ext>
                  </a:extLst>
                </a:gridCol>
              </a:tblGrid>
              <a:tr h="0">
                <a:tc>
                  <a:txBody>
                    <a:bodyPr/>
                    <a:lstStyle/>
                    <a:p>
                      <a:pPr>
                        <a:buNone/>
                      </a:pPr>
                      <a:r>
                        <a:rPr lang="en-IN"/>
                        <a:t>LAUNCH_SITE</a:t>
                      </a:r>
                    </a:p>
                  </a:txBody>
                  <a:tcPr anchor="ctr">
                    <a:lnL>
                      <a:noFill/>
                    </a:lnL>
                    <a:lnR>
                      <a:noFill/>
                    </a:lnR>
                    <a:lnT>
                      <a:noFill/>
                    </a:lnT>
                    <a:lnB>
                      <a:noFill/>
                    </a:lnB>
                    <a:noFill/>
                  </a:tcPr>
                </a:tc>
                <a:extLst>
                  <a:ext uri="{0D108BD9-81ED-4DB2-BD59-A6C34878D82A}">
                    <a16:rowId xmlns:a16="http://schemas.microsoft.com/office/drawing/2014/main" val="2433465948"/>
                  </a:ext>
                </a:extLst>
              </a:tr>
              <a:tr h="0">
                <a:tc>
                  <a:txBody>
                    <a:bodyPr/>
                    <a:lstStyle/>
                    <a:p>
                      <a:pPr>
                        <a:buNone/>
                      </a:pPr>
                      <a:r>
                        <a:rPr lang="en-IN"/>
                        <a:t>CCAFS SLC-40</a:t>
                      </a:r>
                    </a:p>
                  </a:txBody>
                  <a:tcPr anchor="ctr">
                    <a:lnL>
                      <a:noFill/>
                    </a:lnL>
                    <a:lnR>
                      <a:noFill/>
                    </a:lnR>
                    <a:lnT>
                      <a:noFill/>
                    </a:lnT>
                    <a:lnB>
                      <a:noFill/>
                    </a:lnB>
                    <a:noFill/>
                  </a:tcPr>
                </a:tc>
                <a:extLst>
                  <a:ext uri="{0D108BD9-81ED-4DB2-BD59-A6C34878D82A}">
                    <a16:rowId xmlns:a16="http://schemas.microsoft.com/office/drawing/2014/main" val="2617128592"/>
                  </a:ext>
                </a:extLst>
              </a:tr>
              <a:tr h="0">
                <a:tc>
                  <a:txBody>
                    <a:bodyPr/>
                    <a:lstStyle/>
                    <a:p>
                      <a:pPr>
                        <a:buNone/>
                      </a:pPr>
                      <a:r>
                        <a:rPr lang="en-IN"/>
                        <a:t>CCAFS SLC-40</a:t>
                      </a:r>
                    </a:p>
                  </a:txBody>
                  <a:tcPr anchor="ctr">
                    <a:lnL>
                      <a:noFill/>
                    </a:lnL>
                    <a:lnR>
                      <a:noFill/>
                    </a:lnR>
                    <a:lnT>
                      <a:noFill/>
                    </a:lnT>
                    <a:lnB>
                      <a:noFill/>
                    </a:lnB>
                    <a:noFill/>
                  </a:tcPr>
                </a:tc>
                <a:extLst>
                  <a:ext uri="{0D108BD9-81ED-4DB2-BD59-A6C34878D82A}">
                    <a16:rowId xmlns:a16="http://schemas.microsoft.com/office/drawing/2014/main" val="2230293803"/>
                  </a:ext>
                </a:extLst>
              </a:tr>
              <a:tr h="0">
                <a:tc>
                  <a:txBody>
                    <a:bodyPr/>
                    <a:lstStyle/>
                    <a:p>
                      <a:pPr>
                        <a:buNone/>
                      </a:pPr>
                      <a:r>
                        <a:rPr lang="en-IN" dirty="0"/>
                        <a:t>CCAFS SLC-40</a:t>
                      </a:r>
                    </a:p>
                  </a:txBody>
                  <a:tcPr anchor="ctr">
                    <a:lnL>
                      <a:noFill/>
                    </a:lnL>
                    <a:lnR>
                      <a:noFill/>
                    </a:lnR>
                    <a:lnT>
                      <a:noFill/>
                    </a:lnT>
                    <a:lnB>
                      <a:noFill/>
                    </a:lnB>
                    <a:noFill/>
                  </a:tcPr>
                </a:tc>
                <a:extLst>
                  <a:ext uri="{0D108BD9-81ED-4DB2-BD59-A6C34878D82A}">
                    <a16:rowId xmlns:a16="http://schemas.microsoft.com/office/drawing/2014/main" val="2486556031"/>
                  </a:ext>
                </a:extLst>
              </a:tr>
              <a:tr h="0">
                <a:tc>
                  <a:txBody>
                    <a:bodyPr/>
                    <a:lstStyle/>
                    <a:p>
                      <a:pPr>
                        <a:buNone/>
                      </a:pPr>
                      <a:r>
                        <a:rPr lang="en-IN"/>
                        <a:t>CCAFS SLC-40</a:t>
                      </a:r>
                    </a:p>
                  </a:txBody>
                  <a:tcPr anchor="ctr">
                    <a:lnL>
                      <a:noFill/>
                    </a:lnL>
                    <a:lnR>
                      <a:noFill/>
                    </a:lnR>
                    <a:lnT>
                      <a:noFill/>
                    </a:lnT>
                    <a:lnB>
                      <a:noFill/>
                    </a:lnB>
                    <a:noFill/>
                  </a:tcPr>
                </a:tc>
                <a:extLst>
                  <a:ext uri="{0D108BD9-81ED-4DB2-BD59-A6C34878D82A}">
                    <a16:rowId xmlns:a16="http://schemas.microsoft.com/office/drawing/2014/main" val="1662379117"/>
                  </a:ext>
                </a:extLst>
              </a:tr>
              <a:tr h="0">
                <a:tc>
                  <a:txBody>
                    <a:bodyPr/>
                    <a:lstStyle/>
                    <a:p>
                      <a:pPr>
                        <a:buNone/>
                      </a:pPr>
                      <a:r>
                        <a:rPr lang="en-IN" dirty="0"/>
                        <a:t>CCAFS SLC-40</a:t>
                      </a:r>
                    </a:p>
                  </a:txBody>
                  <a:tcPr anchor="ctr">
                    <a:lnL>
                      <a:noFill/>
                    </a:lnL>
                    <a:lnR>
                      <a:noFill/>
                    </a:lnR>
                    <a:lnT>
                      <a:noFill/>
                    </a:lnT>
                    <a:lnB>
                      <a:noFill/>
                    </a:lnB>
                    <a:noFill/>
                  </a:tcPr>
                </a:tc>
                <a:extLst>
                  <a:ext uri="{0D108BD9-81ED-4DB2-BD59-A6C34878D82A}">
                    <a16:rowId xmlns:a16="http://schemas.microsoft.com/office/drawing/2014/main" val="1676267319"/>
                  </a:ext>
                </a:extLst>
              </a:tr>
            </a:tbl>
          </a:graphicData>
        </a:graphic>
      </p:graphicFrame>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10" name="TextBox 9">
            <a:extLst>
              <a:ext uri="{FF2B5EF4-FFF2-40B4-BE49-F238E27FC236}">
                <a16:creationId xmlns:a16="http://schemas.microsoft.com/office/drawing/2014/main" id="{84D70428-155E-AB4C-84D4-9946CAED43DA}"/>
              </a:ext>
            </a:extLst>
          </p:cNvPr>
          <p:cNvSpPr txBox="1"/>
          <p:nvPr/>
        </p:nvSpPr>
        <p:spPr>
          <a:xfrm>
            <a:off x="770010" y="1628894"/>
            <a:ext cx="10687961" cy="1477328"/>
          </a:xfrm>
          <a:prstGeom prst="rect">
            <a:avLst/>
          </a:prstGeom>
          <a:noFill/>
        </p:spPr>
        <p:txBody>
          <a:bodyPr wrap="square">
            <a:spAutoFit/>
          </a:bodyPr>
          <a:lstStyle/>
          <a:p>
            <a:pPr>
              <a:buNone/>
            </a:pPr>
            <a:r>
              <a:rPr lang="en-IN" b="1" dirty="0">
                <a:latin typeface="Times New Roman" panose="02020603050405020304" pitchFamily="18" charset="0"/>
                <a:cs typeface="Times New Roman" panose="02020603050405020304" pitchFamily="18" charset="0"/>
              </a:rPr>
              <a:t>SQL Query:</a:t>
            </a:r>
          </a:p>
          <a:p>
            <a:pPr>
              <a:buNone/>
            </a:pPr>
            <a:r>
              <a:rPr lang="en-US" dirty="0"/>
              <a:t>SELECT SUM(PAYLOAD_MASS__KG_) AS </a:t>
            </a:r>
            <a:r>
              <a:rPr lang="en-US" dirty="0" err="1"/>
              <a:t>Total_NASA_Payload</a:t>
            </a:r>
            <a:r>
              <a:rPr lang="en-US" dirty="0"/>
              <a:t> FROM SPACEXTBL WHERE Customer = 'NASA (CRS)’;</a:t>
            </a:r>
          </a:p>
          <a:p>
            <a:pPr>
              <a:buNone/>
            </a:pPr>
            <a:endParaRPr lang="en-US" dirty="0">
              <a:latin typeface="Times New Roman" panose="02020603050405020304" pitchFamily="18" charset="0"/>
              <a:cs typeface="Times New Roman" panose="02020603050405020304" pitchFamily="18" charset="0"/>
            </a:endParaRPr>
          </a:p>
          <a:p>
            <a:r>
              <a:rPr lang="en-IN" b="1" dirty="0"/>
              <a:t>Query Result</a:t>
            </a:r>
            <a:endParaRPr lang="en-IN" dirty="0"/>
          </a:p>
          <a:p>
            <a:pPr>
              <a:buNone/>
            </a:pPr>
            <a:endParaRPr lang="en-IN" dirty="0">
              <a:latin typeface="Times New Roman" panose="02020603050405020304" pitchFamily="18" charset="0"/>
              <a:cs typeface="Times New Roman" panose="02020603050405020304" pitchFamily="18" charset="0"/>
            </a:endParaRPr>
          </a:p>
        </p:txBody>
      </p:sp>
      <p:graphicFrame>
        <p:nvGraphicFramePr>
          <p:cNvPr id="13" name="Table 12">
            <a:extLst>
              <a:ext uri="{FF2B5EF4-FFF2-40B4-BE49-F238E27FC236}">
                <a16:creationId xmlns:a16="http://schemas.microsoft.com/office/drawing/2014/main" id="{993DAB64-4009-6A6D-A9B0-CFF90CC7F448}"/>
              </a:ext>
            </a:extLst>
          </p:cNvPr>
          <p:cNvGraphicFramePr>
            <a:graphicFrameLocks noGrp="1"/>
          </p:cNvGraphicFramePr>
          <p:nvPr>
            <p:extLst>
              <p:ext uri="{D42A27DB-BD31-4B8C-83A1-F6EECF244321}">
                <p14:modId xmlns:p14="http://schemas.microsoft.com/office/powerpoint/2010/main" val="3762695739"/>
              </p:ext>
            </p:extLst>
          </p:nvPr>
        </p:nvGraphicFramePr>
        <p:xfrm>
          <a:off x="734029" y="3020259"/>
          <a:ext cx="10515600" cy="731520"/>
        </p:xfrm>
        <a:graphic>
          <a:graphicData uri="http://schemas.openxmlformats.org/drawingml/2006/table">
            <a:tbl>
              <a:tblPr/>
              <a:tblGrid>
                <a:gridCol w="10515600">
                  <a:extLst>
                    <a:ext uri="{9D8B030D-6E8A-4147-A177-3AD203B41FA5}">
                      <a16:colId xmlns:a16="http://schemas.microsoft.com/office/drawing/2014/main" val="2524701350"/>
                    </a:ext>
                  </a:extLst>
                </a:gridCol>
              </a:tblGrid>
              <a:tr h="0">
                <a:tc>
                  <a:txBody>
                    <a:bodyPr/>
                    <a:lstStyle/>
                    <a:p>
                      <a:pPr>
                        <a:buNone/>
                      </a:pPr>
                      <a:r>
                        <a:rPr lang="en-IN"/>
                        <a:t>TOTAL_NASA_PAYLOAD</a:t>
                      </a:r>
                    </a:p>
                  </a:txBody>
                  <a:tcPr anchor="ctr">
                    <a:lnL>
                      <a:noFill/>
                    </a:lnL>
                    <a:lnR>
                      <a:noFill/>
                    </a:lnR>
                    <a:lnT>
                      <a:noFill/>
                    </a:lnT>
                    <a:lnB>
                      <a:noFill/>
                    </a:lnB>
                    <a:noFill/>
                  </a:tcPr>
                </a:tc>
                <a:extLst>
                  <a:ext uri="{0D108BD9-81ED-4DB2-BD59-A6C34878D82A}">
                    <a16:rowId xmlns:a16="http://schemas.microsoft.com/office/drawing/2014/main" val="2619388001"/>
                  </a:ext>
                </a:extLst>
              </a:tr>
              <a:tr h="0">
                <a:tc>
                  <a:txBody>
                    <a:bodyPr/>
                    <a:lstStyle/>
                    <a:p>
                      <a:pPr>
                        <a:buNone/>
                      </a:pPr>
                      <a:r>
                        <a:rPr lang="en-IN" dirty="0"/>
                        <a:t>45596</a:t>
                      </a:r>
                    </a:p>
                  </a:txBody>
                  <a:tcPr anchor="ctr">
                    <a:lnL>
                      <a:noFill/>
                    </a:lnL>
                    <a:lnR>
                      <a:noFill/>
                    </a:lnR>
                    <a:lnT>
                      <a:noFill/>
                    </a:lnT>
                    <a:lnB>
                      <a:noFill/>
                    </a:lnB>
                    <a:noFill/>
                  </a:tcPr>
                </a:tc>
                <a:extLst>
                  <a:ext uri="{0D108BD9-81ED-4DB2-BD59-A6C34878D82A}">
                    <a16:rowId xmlns:a16="http://schemas.microsoft.com/office/drawing/2014/main" val="2428598199"/>
                  </a:ext>
                </a:extLst>
              </a:tr>
            </a:tbl>
          </a:graphicData>
        </a:graphic>
      </p:graphicFrame>
      <p:sp>
        <p:nvSpPr>
          <p:cNvPr id="14" name="Rectangle 5">
            <a:extLst>
              <a:ext uri="{FF2B5EF4-FFF2-40B4-BE49-F238E27FC236}">
                <a16:creationId xmlns:a16="http://schemas.microsoft.com/office/drawing/2014/main" id="{447F1B40-EFDD-E809-8062-835B90149CED}"/>
              </a:ext>
            </a:extLst>
          </p:cNvPr>
          <p:cNvSpPr>
            <a:spLocks noChangeArrowheads="1"/>
          </p:cNvSpPr>
          <p:nvPr/>
        </p:nvSpPr>
        <p:spPr bwMode="auto">
          <a:xfrm>
            <a:off x="770010" y="3932752"/>
            <a:ext cx="11147669"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Explanation</a:t>
            </a: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This query calculates the total payload mass carried on behalf of NASA's Commercial Resupply Services (CRS) missions. It uses the SUM() aggregate function to add up all values in the PAYLOAD_MASS__KG_ column, but only for the rows where the Customer is specified as 'NASA (CRS)'. The result is the total weight of cargo SpaceX has launched for these specific NASA missions.</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r>
              <a:rPr lang="en-US" sz="1800" b="1" dirty="0">
                <a:latin typeface="Times New Roman" panose="02020603050405020304" pitchFamily="18" charset="0"/>
                <a:cs typeface="Times New Roman" panose="02020603050405020304" pitchFamily="18" charset="0"/>
              </a:rPr>
              <a:t>Average Payload Mass by F9 v1.1</a:t>
            </a:r>
          </a:p>
          <a:p>
            <a:pPr marL="0" indent="0">
              <a:lnSpc>
                <a:spcPct val="100000"/>
              </a:lnSpc>
              <a:spcBef>
                <a:spcPts val="1400"/>
              </a:spcBef>
              <a:buNone/>
            </a:pPr>
            <a:r>
              <a:rPr lang="en-IN" sz="1800" b="1" dirty="0">
                <a:latin typeface="Times New Roman" panose="02020603050405020304" pitchFamily="18" charset="0"/>
                <a:cs typeface="Times New Roman" panose="02020603050405020304" pitchFamily="18" charset="0"/>
              </a:rPr>
              <a:t>SQL Query:</a:t>
            </a:r>
            <a:endParaRPr lang="en-IN" sz="1800" dirty="0">
              <a:latin typeface="Times New Roman" panose="02020603050405020304" pitchFamily="18" charset="0"/>
              <a:cs typeface="Times New Roman" panose="02020603050405020304" pitchFamily="18" charset="0"/>
            </a:endParaRPr>
          </a:p>
          <a:p>
            <a:pPr marL="0" indent="0">
              <a:lnSpc>
                <a:spcPct val="100000"/>
              </a:lnSpc>
              <a:spcBef>
                <a:spcPts val="1400"/>
              </a:spcBef>
              <a:buNone/>
            </a:pPr>
            <a:r>
              <a:rPr lang="en-US" sz="1800" dirty="0"/>
              <a:t>SELECT AVG(PAYLOAD_MASS__KG_) AS Average_Payload_F9_v1_1 FROM SPACEXTBL WHERE </a:t>
            </a:r>
            <a:r>
              <a:rPr lang="en-US" sz="1800" dirty="0" err="1"/>
              <a:t>Booster_Version</a:t>
            </a:r>
            <a:r>
              <a:rPr lang="en-US" sz="1800" dirty="0"/>
              <a:t> = 'F9 v1.1’;</a:t>
            </a:r>
          </a:p>
          <a:p>
            <a:pPr marL="0" indent="0">
              <a:lnSpc>
                <a:spcPct val="100000"/>
              </a:lnSpc>
              <a:spcBef>
                <a:spcPts val="1400"/>
              </a:spcBef>
              <a:buNone/>
            </a:pPr>
            <a:r>
              <a:rPr lang="en-IN" sz="1800" b="1" dirty="0"/>
              <a:t>Query Result:</a:t>
            </a:r>
            <a:endParaRPr lang="en-IN" sz="1800" dirty="0"/>
          </a:p>
          <a:p>
            <a:pPr marL="0" indent="0">
              <a:lnSpc>
                <a:spcPct val="100000"/>
              </a:lnSpc>
              <a:spcBef>
                <a:spcPts val="1400"/>
              </a:spcBef>
              <a:buNone/>
            </a:pPr>
            <a:endParaRPr lang="en-US" sz="1800" dirty="0">
              <a:solidFill>
                <a:schemeClr val="accent3">
                  <a:lumMod val="25000"/>
                </a:schemeClr>
              </a:solidFill>
              <a:latin typeface="Times New Roman" panose="02020603050405020304" pitchFamily="18" charset="0"/>
              <a:cs typeface="Times New Roman" panose="02020603050405020304" pitchFamily="18"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graphicFrame>
        <p:nvGraphicFramePr>
          <p:cNvPr id="6" name="Table 5">
            <a:extLst>
              <a:ext uri="{FF2B5EF4-FFF2-40B4-BE49-F238E27FC236}">
                <a16:creationId xmlns:a16="http://schemas.microsoft.com/office/drawing/2014/main" id="{0D13C7C1-86E6-7F3C-24C1-0F2C1D7388DF}"/>
              </a:ext>
            </a:extLst>
          </p:cNvPr>
          <p:cNvGraphicFramePr>
            <a:graphicFrameLocks noGrp="1"/>
          </p:cNvGraphicFramePr>
          <p:nvPr>
            <p:extLst>
              <p:ext uri="{D42A27DB-BD31-4B8C-83A1-F6EECF244321}">
                <p14:modId xmlns:p14="http://schemas.microsoft.com/office/powerpoint/2010/main" val="1762129030"/>
              </p:ext>
            </p:extLst>
          </p:nvPr>
        </p:nvGraphicFramePr>
        <p:xfrm>
          <a:off x="770010" y="3864134"/>
          <a:ext cx="10515600" cy="731520"/>
        </p:xfrm>
        <a:graphic>
          <a:graphicData uri="http://schemas.openxmlformats.org/drawingml/2006/table">
            <a:tbl>
              <a:tblPr/>
              <a:tblGrid>
                <a:gridCol w="10515600">
                  <a:extLst>
                    <a:ext uri="{9D8B030D-6E8A-4147-A177-3AD203B41FA5}">
                      <a16:colId xmlns:a16="http://schemas.microsoft.com/office/drawing/2014/main" val="4256390953"/>
                    </a:ext>
                  </a:extLst>
                </a:gridCol>
              </a:tblGrid>
              <a:tr h="0">
                <a:tc>
                  <a:txBody>
                    <a:bodyPr/>
                    <a:lstStyle/>
                    <a:p>
                      <a:pPr>
                        <a:buNone/>
                      </a:pPr>
                      <a:r>
                        <a:rPr lang="en-IN"/>
                        <a:t>AVERAGE_PAYLOAD_F9_V1_1</a:t>
                      </a:r>
                    </a:p>
                  </a:txBody>
                  <a:tcPr anchor="ctr">
                    <a:lnL>
                      <a:noFill/>
                    </a:lnL>
                    <a:lnR>
                      <a:noFill/>
                    </a:lnR>
                    <a:lnT>
                      <a:noFill/>
                    </a:lnT>
                    <a:lnB>
                      <a:noFill/>
                    </a:lnB>
                    <a:noFill/>
                  </a:tcPr>
                </a:tc>
                <a:extLst>
                  <a:ext uri="{0D108BD9-81ED-4DB2-BD59-A6C34878D82A}">
                    <a16:rowId xmlns:a16="http://schemas.microsoft.com/office/drawing/2014/main" val="949440569"/>
                  </a:ext>
                </a:extLst>
              </a:tr>
              <a:tr h="0">
                <a:tc>
                  <a:txBody>
                    <a:bodyPr/>
                    <a:lstStyle/>
                    <a:p>
                      <a:pPr>
                        <a:buNone/>
                      </a:pPr>
                      <a:r>
                        <a:rPr lang="en-IN" dirty="0"/>
                        <a:t>2928.33</a:t>
                      </a:r>
                    </a:p>
                  </a:txBody>
                  <a:tcPr anchor="ctr">
                    <a:lnL>
                      <a:noFill/>
                    </a:lnL>
                    <a:lnR>
                      <a:noFill/>
                    </a:lnR>
                    <a:lnT>
                      <a:noFill/>
                    </a:lnT>
                    <a:lnB>
                      <a:noFill/>
                    </a:lnB>
                    <a:noFill/>
                  </a:tcPr>
                </a:tc>
                <a:extLst>
                  <a:ext uri="{0D108BD9-81ED-4DB2-BD59-A6C34878D82A}">
                    <a16:rowId xmlns:a16="http://schemas.microsoft.com/office/drawing/2014/main" val="1348844613"/>
                  </a:ext>
                </a:extLst>
              </a:tr>
            </a:tbl>
          </a:graphicData>
        </a:graphic>
      </p:graphicFrame>
      <p:sp>
        <p:nvSpPr>
          <p:cNvPr id="7" name="Rectangle 2">
            <a:extLst>
              <a:ext uri="{FF2B5EF4-FFF2-40B4-BE49-F238E27FC236}">
                <a16:creationId xmlns:a16="http://schemas.microsoft.com/office/drawing/2014/main" id="{A61C4793-E59A-5451-CE3B-08F23A8CA3DA}"/>
              </a:ext>
            </a:extLst>
          </p:cNvPr>
          <p:cNvSpPr>
            <a:spLocks noChangeArrowheads="1"/>
          </p:cNvSpPr>
          <p:nvPr/>
        </p:nvSpPr>
        <p:spPr bwMode="auto">
          <a:xfrm>
            <a:off x="770010" y="4699635"/>
            <a:ext cx="10782690"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Explanation</a:t>
            </a: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This query calculates the average payload mass for all launches that used the F9 v1.1 booster version. It uses the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AVG() function to compute the mean of the PAYLOAD_MASS__KG_ column, filtered specifically for the 'F9 v1.1' booster using the WHERE clause. The result represents the typical payload capacity for this earlier iteration of the Falcon 9 rocket.</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r>
              <a:rPr lang="en-IN" sz="1800" b="1" dirty="0"/>
              <a:t>SQL Query:</a:t>
            </a:r>
          </a:p>
          <a:p>
            <a:pPr marL="0" indent="0">
              <a:lnSpc>
                <a:spcPct val="100000"/>
              </a:lnSpc>
              <a:spcBef>
                <a:spcPts val="1400"/>
              </a:spcBef>
              <a:buNone/>
            </a:pPr>
            <a:r>
              <a:rPr lang="en-US" sz="1800" dirty="0"/>
              <a:t>SELECT MIN(Date) AS </a:t>
            </a:r>
            <a:r>
              <a:rPr lang="en-US" sz="1800" dirty="0" err="1"/>
              <a:t>First_Successful_Ground_Landing</a:t>
            </a:r>
            <a:r>
              <a:rPr lang="en-US" sz="1800" dirty="0"/>
              <a:t> FROM SPACEXTBL WHERE </a:t>
            </a:r>
            <a:r>
              <a:rPr lang="en-US" sz="1800" dirty="0" err="1"/>
              <a:t>Landing_Outcome</a:t>
            </a:r>
            <a:r>
              <a:rPr lang="en-US" sz="1800" dirty="0"/>
              <a:t> = 'Success (ground pad)';</a:t>
            </a:r>
            <a:endParaRPr lang="en-IN" sz="1800" dirty="0"/>
          </a:p>
          <a:p>
            <a:pPr marL="0" indent="0">
              <a:lnSpc>
                <a:spcPct val="100000"/>
              </a:lnSpc>
              <a:spcBef>
                <a:spcPts val="1400"/>
              </a:spcBef>
              <a:buNone/>
            </a:pPr>
            <a:r>
              <a:rPr lang="en-IN" sz="1800" b="1" dirty="0"/>
              <a:t>Query Result:</a:t>
            </a:r>
          </a:p>
          <a:p>
            <a:pPr marL="0" indent="0">
              <a:lnSpc>
                <a:spcPct val="100000"/>
              </a:lnSpc>
              <a:spcBef>
                <a:spcPts val="1400"/>
              </a:spcBef>
              <a:buNone/>
            </a:pPr>
            <a:endParaRPr lang="en-IN" sz="1800" dirty="0"/>
          </a:p>
          <a:p>
            <a:pPr marL="0"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graphicFrame>
        <p:nvGraphicFramePr>
          <p:cNvPr id="2" name="Table 1">
            <a:extLst>
              <a:ext uri="{FF2B5EF4-FFF2-40B4-BE49-F238E27FC236}">
                <a16:creationId xmlns:a16="http://schemas.microsoft.com/office/drawing/2014/main" id="{80BAE2C4-F453-A693-E964-C5D37DBF168B}"/>
              </a:ext>
            </a:extLst>
          </p:cNvPr>
          <p:cNvGraphicFramePr>
            <a:graphicFrameLocks noGrp="1"/>
          </p:cNvGraphicFramePr>
          <p:nvPr>
            <p:extLst>
              <p:ext uri="{D42A27DB-BD31-4B8C-83A1-F6EECF244321}">
                <p14:modId xmlns:p14="http://schemas.microsoft.com/office/powerpoint/2010/main" val="133352501"/>
              </p:ext>
            </p:extLst>
          </p:nvPr>
        </p:nvGraphicFramePr>
        <p:xfrm>
          <a:off x="770010" y="3429000"/>
          <a:ext cx="10515600" cy="731520"/>
        </p:xfrm>
        <a:graphic>
          <a:graphicData uri="http://schemas.openxmlformats.org/drawingml/2006/table">
            <a:tbl>
              <a:tblPr/>
              <a:tblGrid>
                <a:gridCol w="10515600">
                  <a:extLst>
                    <a:ext uri="{9D8B030D-6E8A-4147-A177-3AD203B41FA5}">
                      <a16:colId xmlns:a16="http://schemas.microsoft.com/office/drawing/2014/main" val="723451358"/>
                    </a:ext>
                  </a:extLst>
                </a:gridCol>
              </a:tblGrid>
              <a:tr h="0">
                <a:tc>
                  <a:txBody>
                    <a:bodyPr/>
                    <a:lstStyle/>
                    <a:p>
                      <a:pPr>
                        <a:buNone/>
                      </a:pPr>
                      <a:r>
                        <a:rPr lang="en-IN"/>
                        <a:t>FIRST_SUCCESSFUL_GROUND_LANDING</a:t>
                      </a:r>
                    </a:p>
                  </a:txBody>
                  <a:tcPr anchor="ctr">
                    <a:lnL>
                      <a:noFill/>
                    </a:lnL>
                    <a:lnR>
                      <a:noFill/>
                    </a:lnR>
                    <a:lnT>
                      <a:noFill/>
                    </a:lnT>
                    <a:lnB>
                      <a:noFill/>
                    </a:lnB>
                    <a:noFill/>
                  </a:tcPr>
                </a:tc>
                <a:extLst>
                  <a:ext uri="{0D108BD9-81ED-4DB2-BD59-A6C34878D82A}">
                    <a16:rowId xmlns:a16="http://schemas.microsoft.com/office/drawing/2014/main" val="1184039431"/>
                  </a:ext>
                </a:extLst>
              </a:tr>
              <a:tr h="0">
                <a:tc>
                  <a:txBody>
                    <a:bodyPr/>
                    <a:lstStyle/>
                    <a:p>
                      <a:pPr>
                        <a:buNone/>
                      </a:pPr>
                      <a:r>
                        <a:rPr lang="en-IN" dirty="0"/>
                        <a:t>2015-12-22</a:t>
                      </a:r>
                    </a:p>
                  </a:txBody>
                  <a:tcPr anchor="ctr">
                    <a:lnL>
                      <a:noFill/>
                    </a:lnL>
                    <a:lnR>
                      <a:noFill/>
                    </a:lnR>
                    <a:lnT>
                      <a:noFill/>
                    </a:lnT>
                    <a:lnB>
                      <a:noFill/>
                    </a:lnB>
                    <a:noFill/>
                  </a:tcPr>
                </a:tc>
                <a:extLst>
                  <a:ext uri="{0D108BD9-81ED-4DB2-BD59-A6C34878D82A}">
                    <a16:rowId xmlns:a16="http://schemas.microsoft.com/office/drawing/2014/main" val="4281339936"/>
                  </a:ext>
                </a:extLst>
              </a:tr>
            </a:tbl>
          </a:graphicData>
        </a:graphic>
      </p:graphicFrame>
      <p:sp>
        <p:nvSpPr>
          <p:cNvPr id="6" name="Rectangle 1">
            <a:extLst>
              <a:ext uri="{FF2B5EF4-FFF2-40B4-BE49-F238E27FC236}">
                <a16:creationId xmlns:a16="http://schemas.microsoft.com/office/drawing/2014/main" id="{82942778-69BD-2DAD-3CEE-4E523618BB6E}"/>
              </a:ext>
            </a:extLst>
          </p:cNvPr>
          <p:cNvSpPr>
            <a:spLocks noChangeArrowheads="1"/>
          </p:cNvSpPr>
          <p:nvPr/>
        </p:nvSpPr>
        <p:spPr bwMode="auto">
          <a:xfrm>
            <a:off x="770010" y="4371439"/>
            <a:ext cx="10687961"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Explanation</a:t>
            </a: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This query identifies the date of the first successful ground pad landing. It uses the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MIN() function to find the earliest date among all records that are filtered by the WHERE clause to include only those with a </a:t>
            </a:r>
            <a:r>
              <a:rPr kumimoji="0" lang="en-US" altLang="en-US"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Landing_Outcome</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of 'Success (ground pad)'. The result marks a historic milestone for SpaceX and the advent of reusable rocket technology.</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534886"/>
            <a:ext cx="10326708" cy="4784464"/>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400" b="1" dirty="0">
                <a:solidFill>
                  <a:schemeClr val="tx1"/>
                </a:solidFill>
              </a:rPr>
              <a:t>Summary of Methodologies:</a:t>
            </a:r>
            <a:r>
              <a:rPr lang="en-US" sz="2400" dirty="0">
                <a:solidFill>
                  <a:schemeClr val="tx1"/>
                </a:solidFill>
              </a:rPr>
              <a:t> This project utilized a comprehensive data science approach to predict the landing success of the Falcon 9 first stage. Data was gathered via the SpaceX REST API and web scraping techniques. The collected data was then subjected to a thorough wrangling process to ensure its quality and suitability for analysis. Exploratory Data Analysis (EDA) was performed using SQL and data visualization to identify key trends. Interactive dashboards and maps were created with </a:t>
            </a:r>
            <a:r>
              <a:rPr lang="en-US" sz="2400" dirty="0" err="1">
                <a:solidFill>
                  <a:schemeClr val="tx1"/>
                </a:solidFill>
              </a:rPr>
              <a:t>Plotly</a:t>
            </a:r>
            <a:r>
              <a:rPr lang="en-US" sz="2400" dirty="0">
                <a:solidFill>
                  <a:schemeClr val="tx1"/>
                </a:solidFill>
              </a:rPr>
              <a:t> Dash and Folium for in-depth visual analytics. Finally, several machine learning classification models were developed and fine-tuned to predict landing outcomes. </a:t>
            </a:r>
          </a:p>
          <a:p>
            <a:pPr>
              <a:lnSpc>
                <a:spcPct val="100000"/>
              </a:lnSpc>
              <a:spcBef>
                <a:spcPts val="1400"/>
              </a:spcBef>
            </a:pPr>
            <a:r>
              <a:rPr lang="en-US" sz="2400" b="1" dirty="0">
                <a:solidFill>
                  <a:schemeClr val="tx1"/>
                </a:solidFill>
              </a:rPr>
              <a:t>Summary of Results:</a:t>
            </a:r>
            <a:r>
              <a:rPr lang="en-US" sz="2400" dirty="0">
                <a:solidFill>
                  <a:schemeClr val="tx1"/>
                </a:solidFill>
              </a:rPr>
              <a:t> The analysis confirmed that landing success is significantly influenced by factors such as the launch site, payload mass, and orbit type. Geographic analysis using interactive maps revealed that all launch sites are strategically located near coastlines and essential infrastructure. The predictive modeling phase identified the Support Vector Machine (SVM) as the most effective model, achieving an accuracy of 83% in predicting successful landings.</a:t>
            </a:r>
            <a:endParaRPr lang="en-US" sz="2200" dirty="0">
              <a:solidFill>
                <a:schemeClr val="tx1"/>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r>
              <a:rPr lang="en-IN" sz="1800" b="1" dirty="0">
                <a:latin typeface="Times New Roman" panose="02020603050405020304" pitchFamily="18" charset="0"/>
                <a:cs typeface="Times New Roman" panose="02020603050405020304" pitchFamily="18" charset="0"/>
              </a:rPr>
              <a:t>SQL Query:</a:t>
            </a:r>
          </a:p>
          <a:p>
            <a:pPr marL="0" indent="0">
              <a:lnSpc>
                <a:spcPct val="100000"/>
              </a:lnSpc>
              <a:spcBef>
                <a:spcPts val="1400"/>
              </a:spcBef>
              <a:buNone/>
            </a:pPr>
            <a:r>
              <a:rPr lang="en-US" sz="1800" dirty="0">
                <a:latin typeface="Times New Roman" panose="02020603050405020304" pitchFamily="18" charset="0"/>
                <a:cs typeface="Times New Roman" panose="02020603050405020304" pitchFamily="18" charset="0"/>
              </a:rPr>
              <a:t>SELECT </a:t>
            </a:r>
            <a:r>
              <a:rPr lang="en-US" sz="1800" dirty="0" err="1">
                <a:latin typeface="Times New Roman" panose="02020603050405020304" pitchFamily="18" charset="0"/>
                <a:cs typeface="Times New Roman" panose="02020603050405020304" pitchFamily="18" charset="0"/>
              </a:rPr>
              <a:t>Booster_Version</a:t>
            </a:r>
            <a:r>
              <a:rPr lang="en-US" sz="1800" dirty="0">
                <a:latin typeface="Times New Roman" panose="02020603050405020304" pitchFamily="18" charset="0"/>
                <a:cs typeface="Times New Roman" panose="02020603050405020304" pitchFamily="18" charset="0"/>
              </a:rPr>
              <a:t> FROM SPACEXTBL WHERE </a:t>
            </a:r>
            <a:r>
              <a:rPr lang="en-US" sz="1800" dirty="0" err="1">
                <a:latin typeface="Times New Roman" panose="02020603050405020304" pitchFamily="18" charset="0"/>
                <a:cs typeface="Times New Roman" panose="02020603050405020304" pitchFamily="18" charset="0"/>
              </a:rPr>
              <a:t>Landing_Outcome</a:t>
            </a:r>
            <a:r>
              <a:rPr lang="en-US" sz="1800" dirty="0">
                <a:latin typeface="Times New Roman" panose="02020603050405020304" pitchFamily="18" charset="0"/>
                <a:cs typeface="Times New Roman" panose="02020603050405020304" pitchFamily="18" charset="0"/>
              </a:rPr>
              <a:t> = 'Success (drone ship)’ AND PAYLOAD_MASS__KG_ &gt; 4000  AND PAYLOAD_MASS__KG_ &lt; 6000;</a:t>
            </a:r>
            <a:endParaRPr lang="en-IN" sz="1800" dirty="0">
              <a:latin typeface="Times New Roman" panose="02020603050405020304" pitchFamily="18" charset="0"/>
              <a:cs typeface="Times New Roman" panose="02020603050405020304" pitchFamily="18" charset="0"/>
            </a:endParaRPr>
          </a:p>
          <a:p>
            <a:pPr marL="0" indent="0">
              <a:lnSpc>
                <a:spcPct val="100000"/>
              </a:lnSpc>
              <a:spcBef>
                <a:spcPts val="1400"/>
              </a:spcBef>
              <a:buNone/>
            </a:pPr>
            <a:r>
              <a:rPr lang="en-IN" sz="1800" b="1" dirty="0"/>
              <a:t>Query Result</a:t>
            </a:r>
          </a:p>
          <a:p>
            <a:pPr>
              <a:lnSpc>
                <a:spcPct val="100000"/>
              </a:lnSpc>
              <a:spcBef>
                <a:spcPts val="1400"/>
              </a:spcBef>
            </a:pPr>
            <a:endParaRPr lang="en-US" sz="1800" dirty="0">
              <a:solidFill>
                <a:schemeClr val="accent3">
                  <a:lumMod val="25000"/>
                </a:schemeClr>
              </a:solidFill>
              <a:latin typeface="Times New Roman" panose="02020603050405020304" pitchFamily="18" charset="0"/>
              <a:cs typeface="Times New Roman" panose="02020603050405020304" pitchFamily="18"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graphicFrame>
        <p:nvGraphicFramePr>
          <p:cNvPr id="2" name="Table 1">
            <a:extLst>
              <a:ext uri="{FF2B5EF4-FFF2-40B4-BE49-F238E27FC236}">
                <a16:creationId xmlns:a16="http://schemas.microsoft.com/office/drawing/2014/main" id="{6EC1691C-E8B0-1AB4-8A70-7C87FB40CA69}"/>
              </a:ext>
            </a:extLst>
          </p:cNvPr>
          <p:cNvGraphicFramePr>
            <a:graphicFrameLocks noGrp="1"/>
          </p:cNvGraphicFramePr>
          <p:nvPr>
            <p:extLst>
              <p:ext uri="{D42A27DB-BD31-4B8C-83A1-F6EECF244321}">
                <p14:modId xmlns:p14="http://schemas.microsoft.com/office/powerpoint/2010/main" val="474289032"/>
              </p:ext>
            </p:extLst>
          </p:nvPr>
        </p:nvGraphicFramePr>
        <p:xfrm>
          <a:off x="770010" y="3429000"/>
          <a:ext cx="10515600" cy="1828800"/>
        </p:xfrm>
        <a:graphic>
          <a:graphicData uri="http://schemas.openxmlformats.org/drawingml/2006/table">
            <a:tbl>
              <a:tblPr/>
              <a:tblGrid>
                <a:gridCol w="10515600">
                  <a:extLst>
                    <a:ext uri="{9D8B030D-6E8A-4147-A177-3AD203B41FA5}">
                      <a16:colId xmlns:a16="http://schemas.microsoft.com/office/drawing/2014/main" val="3717483121"/>
                    </a:ext>
                  </a:extLst>
                </a:gridCol>
              </a:tblGrid>
              <a:tr h="0">
                <a:tc>
                  <a:txBody>
                    <a:bodyPr/>
                    <a:lstStyle/>
                    <a:p>
                      <a:pPr>
                        <a:buNone/>
                      </a:pPr>
                      <a:r>
                        <a:rPr lang="en-IN"/>
                        <a:t>BOOSTER_VERSION</a:t>
                      </a:r>
                    </a:p>
                  </a:txBody>
                  <a:tcPr anchor="ctr">
                    <a:lnL>
                      <a:noFill/>
                    </a:lnL>
                    <a:lnR>
                      <a:noFill/>
                    </a:lnR>
                    <a:lnT>
                      <a:noFill/>
                    </a:lnT>
                    <a:lnB>
                      <a:noFill/>
                    </a:lnB>
                    <a:noFill/>
                  </a:tcPr>
                </a:tc>
                <a:extLst>
                  <a:ext uri="{0D108BD9-81ED-4DB2-BD59-A6C34878D82A}">
                    <a16:rowId xmlns:a16="http://schemas.microsoft.com/office/drawing/2014/main" val="41748742"/>
                  </a:ext>
                </a:extLst>
              </a:tr>
              <a:tr h="0">
                <a:tc>
                  <a:txBody>
                    <a:bodyPr/>
                    <a:lstStyle/>
                    <a:p>
                      <a:pPr>
                        <a:buNone/>
                      </a:pPr>
                      <a:r>
                        <a:rPr lang="en-IN"/>
                        <a:t>F9 FT B1022</a:t>
                      </a:r>
                    </a:p>
                  </a:txBody>
                  <a:tcPr anchor="ctr">
                    <a:lnL>
                      <a:noFill/>
                    </a:lnL>
                    <a:lnR>
                      <a:noFill/>
                    </a:lnR>
                    <a:lnT>
                      <a:noFill/>
                    </a:lnT>
                    <a:lnB>
                      <a:noFill/>
                    </a:lnB>
                    <a:noFill/>
                  </a:tcPr>
                </a:tc>
                <a:extLst>
                  <a:ext uri="{0D108BD9-81ED-4DB2-BD59-A6C34878D82A}">
                    <a16:rowId xmlns:a16="http://schemas.microsoft.com/office/drawing/2014/main" val="3093398204"/>
                  </a:ext>
                </a:extLst>
              </a:tr>
              <a:tr h="0">
                <a:tc>
                  <a:txBody>
                    <a:bodyPr/>
                    <a:lstStyle/>
                    <a:p>
                      <a:pPr>
                        <a:buNone/>
                      </a:pPr>
                      <a:r>
                        <a:rPr lang="en-IN"/>
                        <a:t>F9 FT B1026</a:t>
                      </a:r>
                    </a:p>
                  </a:txBody>
                  <a:tcPr anchor="ctr">
                    <a:lnL>
                      <a:noFill/>
                    </a:lnL>
                    <a:lnR>
                      <a:noFill/>
                    </a:lnR>
                    <a:lnT>
                      <a:noFill/>
                    </a:lnT>
                    <a:lnB>
                      <a:noFill/>
                    </a:lnB>
                    <a:noFill/>
                  </a:tcPr>
                </a:tc>
                <a:extLst>
                  <a:ext uri="{0D108BD9-81ED-4DB2-BD59-A6C34878D82A}">
                    <a16:rowId xmlns:a16="http://schemas.microsoft.com/office/drawing/2014/main" val="2862424258"/>
                  </a:ext>
                </a:extLst>
              </a:tr>
              <a:tr h="0">
                <a:tc>
                  <a:txBody>
                    <a:bodyPr/>
                    <a:lstStyle/>
                    <a:p>
                      <a:pPr>
                        <a:buNone/>
                      </a:pPr>
                      <a:r>
                        <a:rPr lang="en-IN"/>
                        <a:t>F9 FT B1021.2</a:t>
                      </a:r>
                    </a:p>
                  </a:txBody>
                  <a:tcPr anchor="ctr">
                    <a:lnL>
                      <a:noFill/>
                    </a:lnL>
                    <a:lnR>
                      <a:noFill/>
                    </a:lnR>
                    <a:lnT>
                      <a:noFill/>
                    </a:lnT>
                    <a:lnB>
                      <a:noFill/>
                    </a:lnB>
                    <a:noFill/>
                  </a:tcPr>
                </a:tc>
                <a:extLst>
                  <a:ext uri="{0D108BD9-81ED-4DB2-BD59-A6C34878D82A}">
                    <a16:rowId xmlns:a16="http://schemas.microsoft.com/office/drawing/2014/main" val="2329435132"/>
                  </a:ext>
                </a:extLst>
              </a:tr>
              <a:tr h="0">
                <a:tc>
                  <a:txBody>
                    <a:bodyPr/>
                    <a:lstStyle/>
                    <a:p>
                      <a:pPr>
                        <a:buNone/>
                      </a:pPr>
                      <a:r>
                        <a:rPr lang="en-IN" dirty="0"/>
                        <a:t>F9 FT B1031.2</a:t>
                      </a:r>
                    </a:p>
                  </a:txBody>
                  <a:tcPr anchor="ctr">
                    <a:lnL>
                      <a:noFill/>
                    </a:lnL>
                    <a:lnR>
                      <a:noFill/>
                    </a:lnR>
                    <a:lnT>
                      <a:noFill/>
                    </a:lnT>
                    <a:lnB>
                      <a:noFill/>
                    </a:lnB>
                    <a:noFill/>
                  </a:tcPr>
                </a:tc>
                <a:extLst>
                  <a:ext uri="{0D108BD9-81ED-4DB2-BD59-A6C34878D82A}">
                    <a16:rowId xmlns:a16="http://schemas.microsoft.com/office/drawing/2014/main" val="3799737157"/>
                  </a:ext>
                </a:extLst>
              </a:tr>
            </a:tbl>
          </a:graphicData>
        </a:graphic>
      </p:graphicFrame>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1254350" cy="4351338"/>
          </a:xfrm>
          <a:prstGeom prst="rect">
            <a:avLst/>
          </a:prstGeom>
        </p:spPr>
        <p:txBody>
          <a:bodyPr>
            <a:normAutofit/>
          </a:bodyPr>
          <a:lstStyle/>
          <a:p>
            <a:pPr marL="0" indent="0">
              <a:lnSpc>
                <a:spcPct val="100000"/>
              </a:lnSpc>
              <a:spcBef>
                <a:spcPts val="1400"/>
              </a:spcBef>
              <a:buNone/>
            </a:pPr>
            <a:r>
              <a:rPr lang="en-IN" sz="1800" b="1" dirty="0">
                <a:latin typeface="Times New Roman" panose="02020603050405020304" pitchFamily="18" charset="0"/>
                <a:cs typeface="Times New Roman" panose="02020603050405020304" pitchFamily="18" charset="0"/>
              </a:rPr>
              <a:t>SQL Query:</a:t>
            </a:r>
          </a:p>
          <a:p>
            <a:pPr marL="0" indent="0">
              <a:lnSpc>
                <a:spcPct val="100000"/>
              </a:lnSpc>
              <a:spcBef>
                <a:spcPts val="1400"/>
              </a:spcBef>
              <a:buNone/>
            </a:pPr>
            <a:r>
              <a:rPr lang="en-US" sz="1800" dirty="0">
                <a:latin typeface="Times New Roman" panose="02020603050405020304" pitchFamily="18" charset="0"/>
                <a:cs typeface="Times New Roman" panose="02020603050405020304" pitchFamily="18" charset="0"/>
              </a:rPr>
              <a:t>SELECT </a:t>
            </a:r>
            <a:r>
              <a:rPr lang="en-US" sz="1800" dirty="0" err="1">
                <a:latin typeface="Times New Roman" panose="02020603050405020304" pitchFamily="18" charset="0"/>
                <a:cs typeface="Times New Roman" panose="02020603050405020304" pitchFamily="18" charset="0"/>
              </a:rPr>
              <a:t>Mission_Outcome</a:t>
            </a:r>
            <a:r>
              <a:rPr lang="en-US" sz="1800" dirty="0">
                <a:latin typeface="Times New Roman" panose="02020603050405020304" pitchFamily="18" charset="0"/>
                <a:cs typeface="Times New Roman" panose="02020603050405020304" pitchFamily="18" charset="0"/>
              </a:rPr>
              <a:t>, COUNT(</a:t>
            </a:r>
            <a:r>
              <a:rPr lang="en-US" sz="1800" dirty="0" err="1">
                <a:latin typeface="Times New Roman" panose="02020603050405020304" pitchFamily="18" charset="0"/>
                <a:cs typeface="Times New Roman" panose="02020603050405020304" pitchFamily="18" charset="0"/>
              </a:rPr>
              <a:t>Mission_Outcome</a:t>
            </a:r>
            <a:r>
              <a:rPr lang="en-US" sz="1800" dirty="0">
                <a:latin typeface="Times New Roman" panose="02020603050405020304" pitchFamily="18" charset="0"/>
                <a:cs typeface="Times New Roman" panose="02020603050405020304" pitchFamily="18" charset="0"/>
              </a:rPr>
              <a:t>) as </a:t>
            </a:r>
            <a:r>
              <a:rPr lang="en-US" sz="1800" dirty="0" err="1">
                <a:latin typeface="Times New Roman" panose="02020603050405020304" pitchFamily="18" charset="0"/>
                <a:cs typeface="Times New Roman" panose="02020603050405020304" pitchFamily="18" charset="0"/>
              </a:rPr>
              <a:t>Total_Outcomes</a:t>
            </a:r>
            <a:r>
              <a:rPr lang="en-US" sz="1800" dirty="0">
                <a:latin typeface="Times New Roman" panose="02020603050405020304" pitchFamily="18" charset="0"/>
                <a:cs typeface="Times New Roman" panose="02020603050405020304" pitchFamily="18" charset="0"/>
              </a:rPr>
              <a:t> FROM SPACEXTBL GROUP BY </a:t>
            </a:r>
            <a:r>
              <a:rPr lang="en-US" sz="1800" dirty="0" err="1">
                <a:latin typeface="Times New Roman" panose="02020603050405020304" pitchFamily="18" charset="0"/>
                <a:cs typeface="Times New Roman" panose="02020603050405020304" pitchFamily="18" charset="0"/>
              </a:rPr>
              <a:t>Mission_Outcome</a:t>
            </a:r>
            <a:r>
              <a:rPr lang="en-US" sz="1800" dirty="0">
                <a:latin typeface="Times New Roman" panose="02020603050405020304" pitchFamily="18" charset="0"/>
                <a:cs typeface="Times New Roman" panose="02020603050405020304" pitchFamily="18" charset="0"/>
              </a:rPr>
              <a:t>;</a:t>
            </a:r>
            <a:endParaRPr lang="en-IN" sz="1800" dirty="0">
              <a:latin typeface="Times New Roman" panose="02020603050405020304" pitchFamily="18" charset="0"/>
              <a:cs typeface="Times New Roman" panose="02020603050405020304" pitchFamily="18" charset="0"/>
            </a:endParaRPr>
          </a:p>
          <a:p>
            <a:pPr marL="0" indent="0">
              <a:lnSpc>
                <a:spcPct val="100000"/>
              </a:lnSpc>
              <a:spcBef>
                <a:spcPts val="1400"/>
              </a:spcBef>
              <a:buNone/>
            </a:pPr>
            <a:r>
              <a:rPr lang="en-IN" sz="1800" b="1" dirty="0"/>
              <a:t>Query Result:</a:t>
            </a:r>
          </a:p>
          <a:p>
            <a:pPr marL="0" indent="0">
              <a:lnSpc>
                <a:spcPct val="100000"/>
              </a:lnSpc>
              <a:spcBef>
                <a:spcPts val="1400"/>
              </a:spcBef>
              <a:buNone/>
            </a:pPr>
            <a:r>
              <a:rPr lang="en-IN" sz="1800" dirty="0"/>
              <a:t>| MISSION_OUTCOME | TOTAL_OUTCOMES | | :--- | :--- | | Failure (in flight) | 1 | | Success | 99 | | Success | 1 |</a:t>
            </a:r>
          </a:p>
          <a:p>
            <a:pPr marL="0" indent="0">
              <a:lnSpc>
                <a:spcPct val="100000"/>
              </a:lnSpc>
              <a:spcBef>
                <a:spcPts val="1400"/>
              </a:spcBef>
              <a:buNone/>
            </a:pPr>
            <a:r>
              <a:rPr lang="en-IN" sz="1800" b="1" dirty="0"/>
              <a:t>Explanation:</a:t>
            </a:r>
          </a:p>
          <a:p>
            <a:pPr marL="0" indent="0">
              <a:lnSpc>
                <a:spcPct val="100000"/>
              </a:lnSpc>
              <a:spcBef>
                <a:spcPts val="1400"/>
              </a:spcBef>
              <a:buNone/>
            </a:pPr>
            <a:endParaRPr lang="en-IN" sz="1800" dirty="0"/>
          </a:p>
          <a:p>
            <a:pPr>
              <a:lnSpc>
                <a:spcPct val="100000"/>
              </a:lnSpc>
              <a:spcBef>
                <a:spcPts val="1400"/>
              </a:spcBef>
            </a:pPr>
            <a:endParaRPr lang="en-US" sz="1800" dirty="0">
              <a:solidFill>
                <a:schemeClr val="accent3">
                  <a:lumMod val="25000"/>
                </a:schemeClr>
              </a:solidFill>
              <a:latin typeface="Times New Roman" panose="02020603050405020304" pitchFamily="18" charset="0"/>
              <a:cs typeface="Times New Roman" panose="02020603050405020304" pitchFamily="18"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
        <p:nvSpPr>
          <p:cNvPr id="7" name="Rectangle 3">
            <a:extLst>
              <a:ext uri="{FF2B5EF4-FFF2-40B4-BE49-F238E27FC236}">
                <a16:creationId xmlns:a16="http://schemas.microsoft.com/office/drawing/2014/main" id="{8186B019-CC54-B96C-B4A6-7A48C2680D54}"/>
              </a:ext>
            </a:extLst>
          </p:cNvPr>
          <p:cNvSpPr>
            <a:spLocks noChangeArrowheads="1"/>
          </p:cNvSpPr>
          <p:nvPr/>
        </p:nvSpPr>
        <p:spPr bwMode="auto">
          <a:xfrm>
            <a:off x="734028" y="4456281"/>
            <a:ext cx="10687962"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This query counts the total number of successful and failed mission outcomes recorded in the dataset. It uses the </a:t>
            </a:r>
            <a:r>
              <a:rPr kumimoji="0" lang="en-US" altLang="en-US" b="0" i="0" u="none" strike="noStrike" cap="none" normalizeH="0" baseline="0" dirty="0">
                <a:ln>
                  <a:noFill/>
                </a:ln>
                <a:solidFill>
                  <a:schemeClr val="tx1"/>
                </a:solidFill>
                <a:effectLst/>
                <a:latin typeface="Arial Unicode MS"/>
              </a:rPr>
              <a:t>GROUP BY</a:t>
            </a:r>
            <a:r>
              <a:rPr kumimoji="0" lang="en-US" altLang="en-US" b="0" i="0" u="none" strike="noStrike" cap="none" normalizeH="0" baseline="0" dirty="0">
                <a:ln>
                  <a:noFill/>
                </a:ln>
                <a:solidFill>
                  <a:schemeClr val="tx1"/>
                </a:solidFill>
                <a:effectLst/>
              </a:rPr>
              <a:t> clause to categorize all missions by their outcome and the </a:t>
            </a:r>
            <a:r>
              <a:rPr kumimoji="0" lang="en-US" altLang="en-US" b="0" i="0" u="none" strike="noStrike" cap="none" normalizeH="0" baseline="0" dirty="0">
                <a:ln>
                  <a:noFill/>
                </a:ln>
                <a:solidFill>
                  <a:schemeClr val="tx1"/>
                </a:solidFill>
                <a:effectLst/>
                <a:latin typeface="Arial Unicode MS"/>
              </a:rPr>
              <a:t>COUNT()</a:t>
            </a:r>
            <a:r>
              <a:rPr kumimoji="0" lang="en-US" altLang="en-US" b="0" i="0" u="none" strike="noStrike" cap="none" normalizeH="0" baseline="0" dirty="0">
                <a:ln>
                  <a:noFill/>
                </a:ln>
                <a:solidFill>
                  <a:schemeClr val="tx1"/>
                </a:solidFill>
                <a:effectLst/>
              </a:rPr>
              <a:t> function to tally the number of launches in each category. The result gives a clear count of overall mission successes versus failures.</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r>
              <a:rPr lang="en-IN" sz="1800" b="1" dirty="0"/>
              <a:t>SQL Query:</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SELECT BOOSTER_VERSION FROM SPACEXTBL WHERE PAYLOAD_MASS__KG_ = ( SELECT MAX(PAYLOAD_MASS__KG_) FROM SPACEXTBL);</a:t>
            </a:r>
          </a:p>
          <a:p>
            <a:pPr marL="0" indent="0">
              <a:lnSpc>
                <a:spcPct val="100000"/>
              </a:lnSpc>
              <a:spcBef>
                <a:spcPts val="1400"/>
              </a:spcBef>
              <a:buNone/>
            </a:pPr>
            <a:r>
              <a:rPr lang="en-IN" sz="1800" b="1" dirty="0"/>
              <a:t>Query Result:</a:t>
            </a:r>
          </a:p>
          <a:p>
            <a:pPr marL="0"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2" name="Table 1">
            <a:extLst>
              <a:ext uri="{FF2B5EF4-FFF2-40B4-BE49-F238E27FC236}">
                <a16:creationId xmlns:a16="http://schemas.microsoft.com/office/drawing/2014/main" id="{EE03C473-B3BD-3269-7D47-08E0B59187CD}"/>
              </a:ext>
            </a:extLst>
          </p:cNvPr>
          <p:cNvGraphicFramePr>
            <a:graphicFrameLocks noGrp="1"/>
          </p:cNvGraphicFramePr>
          <p:nvPr>
            <p:extLst>
              <p:ext uri="{D42A27DB-BD31-4B8C-83A1-F6EECF244321}">
                <p14:modId xmlns:p14="http://schemas.microsoft.com/office/powerpoint/2010/main" val="252658079"/>
              </p:ext>
            </p:extLst>
          </p:nvPr>
        </p:nvGraphicFramePr>
        <p:xfrm>
          <a:off x="770012" y="3429000"/>
          <a:ext cx="2707218" cy="2947680"/>
        </p:xfrm>
        <a:graphic>
          <a:graphicData uri="http://schemas.openxmlformats.org/drawingml/2006/table">
            <a:tbl>
              <a:tblPr/>
              <a:tblGrid>
                <a:gridCol w="2707218">
                  <a:extLst>
                    <a:ext uri="{9D8B030D-6E8A-4147-A177-3AD203B41FA5}">
                      <a16:colId xmlns:a16="http://schemas.microsoft.com/office/drawing/2014/main" val="4084862029"/>
                    </a:ext>
                  </a:extLst>
                </a:gridCol>
              </a:tblGrid>
              <a:tr h="274564">
                <a:tc>
                  <a:txBody>
                    <a:bodyPr/>
                    <a:lstStyle/>
                    <a:p>
                      <a:pPr>
                        <a:buNone/>
                      </a:pPr>
                      <a:r>
                        <a:rPr lang="en-IN" sz="1600"/>
                        <a:t>BOOSTER_VERSION</a:t>
                      </a:r>
                    </a:p>
                  </a:txBody>
                  <a:tcPr marL="83680" marR="83680" marT="41840" marB="41840" anchor="ctr">
                    <a:lnL>
                      <a:noFill/>
                    </a:lnL>
                    <a:lnR>
                      <a:noFill/>
                    </a:lnR>
                    <a:lnT>
                      <a:noFill/>
                    </a:lnT>
                    <a:lnB>
                      <a:noFill/>
                    </a:lnB>
                    <a:noFill/>
                  </a:tcPr>
                </a:tc>
                <a:extLst>
                  <a:ext uri="{0D108BD9-81ED-4DB2-BD59-A6C34878D82A}">
                    <a16:rowId xmlns:a16="http://schemas.microsoft.com/office/drawing/2014/main" val="2799946076"/>
                  </a:ext>
                </a:extLst>
              </a:tr>
              <a:tr h="274564">
                <a:tc>
                  <a:txBody>
                    <a:bodyPr/>
                    <a:lstStyle/>
                    <a:p>
                      <a:pPr>
                        <a:buNone/>
                      </a:pPr>
                      <a:r>
                        <a:rPr lang="en-IN" sz="1600"/>
                        <a:t>F9 B5 B1048.4</a:t>
                      </a:r>
                    </a:p>
                  </a:txBody>
                  <a:tcPr marL="83680" marR="83680" marT="41840" marB="41840" anchor="ctr">
                    <a:lnL>
                      <a:noFill/>
                    </a:lnL>
                    <a:lnR>
                      <a:noFill/>
                    </a:lnR>
                    <a:lnT>
                      <a:noFill/>
                    </a:lnT>
                    <a:lnB>
                      <a:noFill/>
                    </a:lnB>
                    <a:noFill/>
                  </a:tcPr>
                </a:tc>
                <a:extLst>
                  <a:ext uri="{0D108BD9-81ED-4DB2-BD59-A6C34878D82A}">
                    <a16:rowId xmlns:a16="http://schemas.microsoft.com/office/drawing/2014/main" val="435266639"/>
                  </a:ext>
                </a:extLst>
              </a:tr>
              <a:tr h="274564">
                <a:tc>
                  <a:txBody>
                    <a:bodyPr/>
                    <a:lstStyle/>
                    <a:p>
                      <a:pPr>
                        <a:buNone/>
                      </a:pPr>
                      <a:r>
                        <a:rPr lang="en-IN" sz="1600"/>
                        <a:t>F9 B5 B1049.4</a:t>
                      </a:r>
                    </a:p>
                  </a:txBody>
                  <a:tcPr marL="83680" marR="83680" marT="41840" marB="41840" anchor="ctr">
                    <a:lnL>
                      <a:noFill/>
                    </a:lnL>
                    <a:lnR>
                      <a:noFill/>
                    </a:lnR>
                    <a:lnT>
                      <a:noFill/>
                    </a:lnT>
                    <a:lnB>
                      <a:noFill/>
                    </a:lnB>
                    <a:noFill/>
                  </a:tcPr>
                </a:tc>
                <a:extLst>
                  <a:ext uri="{0D108BD9-81ED-4DB2-BD59-A6C34878D82A}">
                    <a16:rowId xmlns:a16="http://schemas.microsoft.com/office/drawing/2014/main" val="1190067642"/>
                  </a:ext>
                </a:extLst>
              </a:tr>
              <a:tr h="274564">
                <a:tc>
                  <a:txBody>
                    <a:bodyPr/>
                    <a:lstStyle/>
                    <a:p>
                      <a:pPr>
                        <a:buNone/>
                      </a:pPr>
                      <a:r>
                        <a:rPr lang="en-IN" sz="1600"/>
                        <a:t>F9 B5 B1051.3</a:t>
                      </a:r>
                    </a:p>
                  </a:txBody>
                  <a:tcPr marL="83680" marR="83680" marT="41840" marB="41840" anchor="ctr">
                    <a:lnL>
                      <a:noFill/>
                    </a:lnL>
                    <a:lnR>
                      <a:noFill/>
                    </a:lnR>
                    <a:lnT>
                      <a:noFill/>
                    </a:lnT>
                    <a:lnB>
                      <a:noFill/>
                    </a:lnB>
                    <a:noFill/>
                  </a:tcPr>
                </a:tc>
                <a:extLst>
                  <a:ext uri="{0D108BD9-81ED-4DB2-BD59-A6C34878D82A}">
                    <a16:rowId xmlns:a16="http://schemas.microsoft.com/office/drawing/2014/main" val="3673566152"/>
                  </a:ext>
                </a:extLst>
              </a:tr>
              <a:tr h="274564">
                <a:tc>
                  <a:txBody>
                    <a:bodyPr/>
                    <a:lstStyle/>
                    <a:p>
                      <a:pPr>
                        <a:buNone/>
                      </a:pPr>
                      <a:r>
                        <a:rPr lang="en-IN" sz="1600"/>
                        <a:t>F9 B5 B1056.4</a:t>
                      </a:r>
                    </a:p>
                  </a:txBody>
                  <a:tcPr marL="83680" marR="83680" marT="41840" marB="41840" anchor="ctr">
                    <a:lnL>
                      <a:noFill/>
                    </a:lnL>
                    <a:lnR>
                      <a:noFill/>
                    </a:lnR>
                    <a:lnT>
                      <a:noFill/>
                    </a:lnT>
                    <a:lnB>
                      <a:noFill/>
                    </a:lnB>
                    <a:noFill/>
                  </a:tcPr>
                </a:tc>
                <a:extLst>
                  <a:ext uri="{0D108BD9-81ED-4DB2-BD59-A6C34878D82A}">
                    <a16:rowId xmlns:a16="http://schemas.microsoft.com/office/drawing/2014/main" val="1861151138"/>
                  </a:ext>
                </a:extLst>
              </a:tr>
              <a:tr h="274564">
                <a:tc>
                  <a:txBody>
                    <a:bodyPr/>
                    <a:lstStyle/>
                    <a:p>
                      <a:pPr>
                        <a:buNone/>
                      </a:pPr>
                      <a:r>
                        <a:rPr lang="en-IN" sz="1600" dirty="0"/>
                        <a:t>F9 B5 B1048.5</a:t>
                      </a:r>
                    </a:p>
                  </a:txBody>
                  <a:tcPr marL="83680" marR="83680" marT="41840" marB="41840" anchor="ctr">
                    <a:lnL>
                      <a:noFill/>
                    </a:lnL>
                    <a:lnR>
                      <a:noFill/>
                    </a:lnR>
                    <a:lnT>
                      <a:noFill/>
                    </a:lnT>
                    <a:lnB>
                      <a:noFill/>
                    </a:lnB>
                    <a:noFill/>
                  </a:tcPr>
                </a:tc>
                <a:extLst>
                  <a:ext uri="{0D108BD9-81ED-4DB2-BD59-A6C34878D82A}">
                    <a16:rowId xmlns:a16="http://schemas.microsoft.com/office/drawing/2014/main" val="2650616942"/>
                  </a:ext>
                </a:extLst>
              </a:tr>
              <a:tr h="274564">
                <a:tc>
                  <a:txBody>
                    <a:bodyPr/>
                    <a:lstStyle/>
                    <a:p>
                      <a:pPr>
                        <a:buNone/>
                      </a:pPr>
                      <a:r>
                        <a:rPr lang="en-IN" sz="1600"/>
                        <a:t>F9 B5 B1051.4</a:t>
                      </a:r>
                    </a:p>
                  </a:txBody>
                  <a:tcPr marL="83680" marR="83680" marT="41840" marB="41840" anchor="ctr">
                    <a:lnL>
                      <a:noFill/>
                    </a:lnL>
                    <a:lnR>
                      <a:noFill/>
                    </a:lnR>
                    <a:lnT>
                      <a:noFill/>
                    </a:lnT>
                    <a:lnB>
                      <a:noFill/>
                    </a:lnB>
                    <a:noFill/>
                  </a:tcPr>
                </a:tc>
                <a:extLst>
                  <a:ext uri="{0D108BD9-81ED-4DB2-BD59-A6C34878D82A}">
                    <a16:rowId xmlns:a16="http://schemas.microsoft.com/office/drawing/2014/main" val="1309222645"/>
                  </a:ext>
                </a:extLst>
              </a:tr>
              <a:tr h="274564">
                <a:tc>
                  <a:txBody>
                    <a:bodyPr/>
                    <a:lstStyle/>
                    <a:p>
                      <a:pPr>
                        <a:buNone/>
                      </a:pPr>
                      <a:r>
                        <a:rPr lang="en-IN" sz="1600"/>
                        <a:t>F9 B5 B1049.5</a:t>
                      </a:r>
                    </a:p>
                  </a:txBody>
                  <a:tcPr marL="83680" marR="83680" marT="41840" marB="41840" anchor="ctr">
                    <a:lnL>
                      <a:noFill/>
                    </a:lnL>
                    <a:lnR>
                      <a:noFill/>
                    </a:lnR>
                    <a:lnT>
                      <a:noFill/>
                    </a:lnT>
                    <a:lnB>
                      <a:noFill/>
                    </a:lnB>
                    <a:noFill/>
                  </a:tcPr>
                </a:tc>
                <a:extLst>
                  <a:ext uri="{0D108BD9-81ED-4DB2-BD59-A6C34878D82A}">
                    <a16:rowId xmlns:a16="http://schemas.microsoft.com/office/drawing/2014/main" val="2463346124"/>
                  </a:ext>
                </a:extLst>
              </a:tr>
              <a:tr h="274564">
                <a:tc>
                  <a:txBody>
                    <a:bodyPr/>
                    <a:lstStyle/>
                    <a:p>
                      <a:pPr>
                        <a:buNone/>
                      </a:pPr>
                      <a:r>
                        <a:rPr lang="en-IN" sz="1600" dirty="0"/>
                        <a:t>F9 B5 B1060.2</a:t>
                      </a:r>
                    </a:p>
                  </a:txBody>
                  <a:tcPr marL="83680" marR="83680" marT="41840" marB="41840" anchor="ctr">
                    <a:lnL>
                      <a:noFill/>
                    </a:lnL>
                    <a:lnR>
                      <a:noFill/>
                    </a:lnR>
                    <a:lnT>
                      <a:noFill/>
                    </a:lnT>
                    <a:lnB>
                      <a:noFill/>
                    </a:lnB>
                    <a:noFill/>
                  </a:tcPr>
                </a:tc>
                <a:extLst>
                  <a:ext uri="{0D108BD9-81ED-4DB2-BD59-A6C34878D82A}">
                    <a16:rowId xmlns:a16="http://schemas.microsoft.com/office/drawing/2014/main" val="2212734026"/>
                  </a:ext>
                </a:extLst>
              </a:tr>
            </a:tbl>
          </a:graphicData>
        </a:graphic>
      </p:graphicFrame>
      <p:graphicFrame>
        <p:nvGraphicFramePr>
          <p:cNvPr id="6" name="Table 5">
            <a:extLst>
              <a:ext uri="{FF2B5EF4-FFF2-40B4-BE49-F238E27FC236}">
                <a16:creationId xmlns:a16="http://schemas.microsoft.com/office/drawing/2014/main" id="{C426F123-6085-883C-8C23-6D2A4B35F9CB}"/>
              </a:ext>
            </a:extLst>
          </p:cNvPr>
          <p:cNvGraphicFramePr>
            <a:graphicFrameLocks noGrp="1"/>
          </p:cNvGraphicFramePr>
          <p:nvPr>
            <p:extLst>
              <p:ext uri="{D42A27DB-BD31-4B8C-83A1-F6EECF244321}">
                <p14:modId xmlns:p14="http://schemas.microsoft.com/office/powerpoint/2010/main" val="2384290286"/>
              </p:ext>
            </p:extLst>
          </p:nvPr>
        </p:nvGraphicFramePr>
        <p:xfrm>
          <a:off x="3627120" y="3672515"/>
          <a:ext cx="9781571" cy="1310080"/>
        </p:xfrm>
        <a:graphic>
          <a:graphicData uri="http://schemas.openxmlformats.org/drawingml/2006/table">
            <a:tbl>
              <a:tblPr/>
              <a:tblGrid>
                <a:gridCol w="9781571">
                  <a:extLst>
                    <a:ext uri="{9D8B030D-6E8A-4147-A177-3AD203B41FA5}">
                      <a16:colId xmlns:a16="http://schemas.microsoft.com/office/drawing/2014/main" val="30255263"/>
                    </a:ext>
                  </a:extLst>
                </a:gridCol>
              </a:tblGrid>
              <a:tr h="274564">
                <a:tc>
                  <a:txBody>
                    <a:bodyPr/>
                    <a:lstStyle/>
                    <a:p>
                      <a:pPr>
                        <a:buNone/>
                      </a:pPr>
                      <a:r>
                        <a:rPr lang="en-IN" sz="1600"/>
                        <a:t>F9 B5 B1058.3</a:t>
                      </a:r>
                    </a:p>
                  </a:txBody>
                  <a:tcPr marL="83680" marR="83680" marT="41840" marB="41840" anchor="ctr">
                    <a:lnL>
                      <a:noFill/>
                    </a:lnL>
                    <a:lnR>
                      <a:noFill/>
                    </a:lnR>
                    <a:lnT>
                      <a:noFill/>
                    </a:lnT>
                    <a:lnB>
                      <a:noFill/>
                    </a:lnB>
                    <a:noFill/>
                  </a:tcPr>
                </a:tc>
                <a:extLst>
                  <a:ext uri="{0D108BD9-81ED-4DB2-BD59-A6C34878D82A}">
                    <a16:rowId xmlns:a16="http://schemas.microsoft.com/office/drawing/2014/main" val="504769564"/>
                  </a:ext>
                </a:extLst>
              </a:tr>
              <a:tr h="274564">
                <a:tc>
                  <a:txBody>
                    <a:bodyPr/>
                    <a:lstStyle/>
                    <a:p>
                      <a:pPr>
                        <a:buNone/>
                      </a:pPr>
                      <a:r>
                        <a:rPr lang="en-IN" sz="1600"/>
                        <a:t>F9 B5 B1051.6</a:t>
                      </a:r>
                    </a:p>
                  </a:txBody>
                  <a:tcPr marL="83680" marR="83680" marT="41840" marB="41840" anchor="ctr">
                    <a:lnL>
                      <a:noFill/>
                    </a:lnL>
                    <a:lnR>
                      <a:noFill/>
                    </a:lnR>
                    <a:lnT>
                      <a:noFill/>
                    </a:lnT>
                    <a:lnB>
                      <a:noFill/>
                    </a:lnB>
                    <a:noFill/>
                  </a:tcPr>
                </a:tc>
                <a:extLst>
                  <a:ext uri="{0D108BD9-81ED-4DB2-BD59-A6C34878D82A}">
                    <a16:rowId xmlns:a16="http://schemas.microsoft.com/office/drawing/2014/main" val="3994557726"/>
                  </a:ext>
                </a:extLst>
              </a:tr>
              <a:tr h="274564">
                <a:tc>
                  <a:txBody>
                    <a:bodyPr/>
                    <a:lstStyle/>
                    <a:p>
                      <a:pPr>
                        <a:buNone/>
                      </a:pPr>
                      <a:r>
                        <a:rPr lang="en-IN" sz="1600"/>
                        <a:t>F9 B5 B1060.3</a:t>
                      </a:r>
                    </a:p>
                  </a:txBody>
                  <a:tcPr marL="83680" marR="83680" marT="41840" marB="41840" anchor="ctr">
                    <a:lnL>
                      <a:noFill/>
                    </a:lnL>
                    <a:lnR>
                      <a:noFill/>
                    </a:lnR>
                    <a:lnT>
                      <a:noFill/>
                    </a:lnT>
                    <a:lnB>
                      <a:noFill/>
                    </a:lnB>
                    <a:noFill/>
                  </a:tcPr>
                </a:tc>
                <a:extLst>
                  <a:ext uri="{0D108BD9-81ED-4DB2-BD59-A6C34878D82A}">
                    <a16:rowId xmlns:a16="http://schemas.microsoft.com/office/drawing/2014/main" val="2839445505"/>
                  </a:ext>
                </a:extLst>
              </a:tr>
              <a:tr h="274564">
                <a:tc>
                  <a:txBody>
                    <a:bodyPr/>
                    <a:lstStyle/>
                    <a:p>
                      <a:pPr>
                        <a:buNone/>
                      </a:pPr>
                      <a:r>
                        <a:rPr lang="en-IN" sz="1600" dirty="0"/>
                        <a:t>F9 B5 B1049.7</a:t>
                      </a:r>
                    </a:p>
                  </a:txBody>
                  <a:tcPr marL="83680" marR="83680" marT="41840" marB="41840" anchor="ctr">
                    <a:lnL>
                      <a:noFill/>
                    </a:lnL>
                    <a:lnR>
                      <a:noFill/>
                    </a:lnR>
                    <a:lnT>
                      <a:noFill/>
                    </a:lnT>
                    <a:lnB>
                      <a:noFill/>
                    </a:lnB>
                    <a:noFill/>
                  </a:tcPr>
                </a:tc>
                <a:extLst>
                  <a:ext uri="{0D108BD9-81ED-4DB2-BD59-A6C34878D82A}">
                    <a16:rowId xmlns:a16="http://schemas.microsoft.com/office/drawing/2014/main" val="1253813899"/>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buNone/>
            </a:pPr>
            <a:r>
              <a:rPr lang="en-IN" sz="1800" b="1" dirty="0"/>
              <a:t>SQL Query:</a:t>
            </a:r>
          </a:p>
          <a:p>
            <a:pPr marL="0" indent="0">
              <a:buNone/>
            </a:pPr>
            <a:r>
              <a:rPr lang="en-US" sz="1800" dirty="0"/>
              <a:t>SELECT </a:t>
            </a:r>
            <a:r>
              <a:rPr lang="en-US" sz="1800" dirty="0" err="1"/>
              <a:t>Landing_Outcome</a:t>
            </a:r>
            <a:r>
              <a:rPr lang="en-US" sz="1800" dirty="0"/>
              <a:t>, </a:t>
            </a:r>
            <a:r>
              <a:rPr lang="en-US" sz="1800" dirty="0" err="1"/>
              <a:t>Booster_Version</a:t>
            </a:r>
            <a:r>
              <a:rPr lang="en-US" sz="1800" dirty="0"/>
              <a:t>, </a:t>
            </a:r>
            <a:r>
              <a:rPr lang="en-US" sz="1800" dirty="0" err="1"/>
              <a:t>Launch_Site</a:t>
            </a:r>
            <a:r>
              <a:rPr lang="en-US" sz="1800" dirty="0"/>
              <a:t> FROM SPACEXTBL WHERE </a:t>
            </a:r>
            <a:r>
              <a:rPr lang="en-US" sz="1800" dirty="0" err="1"/>
              <a:t>Landing_Outcome</a:t>
            </a:r>
            <a:r>
              <a:rPr lang="en-US" sz="1800" dirty="0"/>
              <a:t> = 'Failure (drone ship)'  AND "Date" LIKE '2015%’;</a:t>
            </a:r>
          </a:p>
          <a:p>
            <a:pPr marL="0" indent="0">
              <a:buNone/>
            </a:pPr>
            <a:r>
              <a:rPr lang="en-US" sz="1800" b="1" dirty="0"/>
              <a:t>Query Result:</a:t>
            </a:r>
          </a:p>
          <a:p>
            <a:pPr marL="0" indent="0">
              <a:buNone/>
            </a:pPr>
            <a:r>
              <a:rPr lang="en-IN" sz="1800" dirty="0"/>
              <a:t>| LANDING_OUTCOME | BOOSTER_VERSION | LAUNCH_SITE | | :--- | :--- | :--- | | Failure (drone ship) | F9 v1.1 B1012 |CCAFS SLC-40 | | Failure (drone ship) | F9 v1.1 B1015 |CCAFS SLC-40 |</a:t>
            </a:r>
          </a:p>
          <a:p>
            <a:pPr marL="0" indent="0">
              <a:buNone/>
            </a:pPr>
            <a:r>
              <a:rPr lang="en-IN" sz="1800" b="1" dirty="0"/>
              <a:t>Explanation:</a:t>
            </a:r>
          </a:p>
          <a:p>
            <a:pPr marL="0" indent="0">
              <a:buNone/>
            </a:pPr>
            <a:r>
              <a:rPr lang="en-US" sz="1800" dirty="0"/>
              <a:t>This query retrieves all launch records from 2015 that resulted in a failed landing on a drone ship. </a:t>
            </a:r>
          </a:p>
          <a:p>
            <a:pPr marL="0" indent="0">
              <a:buNone/>
            </a:pPr>
            <a:endParaRPr lang="en-IN" sz="1800" dirty="0"/>
          </a:p>
          <a:p>
            <a:pPr marL="0" indent="0">
              <a:buNone/>
            </a:pPr>
            <a:endParaRPr lang="en-US" sz="1800" b="1"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2" name="Rectangle 1">
            <a:extLst>
              <a:ext uri="{FF2B5EF4-FFF2-40B4-BE49-F238E27FC236}">
                <a16:creationId xmlns:a16="http://schemas.microsoft.com/office/drawing/2014/main" id="{68D635DD-CB0D-1BB6-F69D-B7EDC09843F4}"/>
              </a:ext>
            </a:extLst>
          </p:cNvPr>
          <p:cNvSpPr>
            <a:spLocks noChangeArrowheads="1"/>
          </p:cNvSpPr>
          <p:nvPr/>
        </p:nvSpPr>
        <p:spPr bwMode="auto">
          <a:xfrm>
            <a:off x="770010" y="4548615"/>
            <a:ext cx="10820400"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Unicode MS"/>
              </a:rPr>
              <a:t>WHERE</a:t>
            </a:r>
            <a:r>
              <a:rPr kumimoji="0" lang="en-US" altLang="en-US" b="0" i="0" u="none" strike="noStrike" cap="none" normalizeH="0" baseline="0" dirty="0">
                <a:ln>
                  <a:noFill/>
                </a:ln>
                <a:solidFill>
                  <a:schemeClr val="tx1"/>
                </a:solidFill>
                <a:effectLst/>
              </a:rPr>
              <a:t> clause filters the dataset to include only records where the </a:t>
            </a:r>
            <a:r>
              <a:rPr kumimoji="0" lang="en-US" altLang="en-US" b="0" i="0" u="none" strike="noStrike" cap="none" normalizeH="0" baseline="0" dirty="0" err="1">
                <a:ln>
                  <a:noFill/>
                </a:ln>
                <a:solidFill>
                  <a:schemeClr val="tx1"/>
                </a:solidFill>
                <a:effectLst/>
                <a:latin typeface="Arial Unicode MS"/>
              </a:rPr>
              <a:t>Landing_Outcome</a:t>
            </a:r>
            <a:r>
              <a:rPr kumimoji="0" lang="en-US" altLang="en-US" b="0" i="0" u="none" strike="noStrike" cap="none" normalizeH="0" baseline="0" dirty="0">
                <a:ln>
                  <a:noFill/>
                </a:ln>
                <a:solidFill>
                  <a:schemeClr val="tx1"/>
                </a:solidFill>
                <a:effectLst/>
              </a:rPr>
              <a:t> was 'Failure (drone ship)' and the year of the </a:t>
            </a:r>
            <a:r>
              <a:rPr kumimoji="0" lang="en-US" altLang="en-US" b="0" i="0" u="none" strike="noStrike" cap="none" normalizeH="0" baseline="0" dirty="0">
                <a:ln>
                  <a:noFill/>
                </a:ln>
                <a:solidFill>
                  <a:schemeClr val="tx1"/>
                </a:solidFill>
                <a:effectLst/>
                <a:latin typeface="Arial Unicode MS"/>
              </a:rPr>
              <a:t>Date</a:t>
            </a:r>
            <a:r>
              <a:rPr kumimoji="0" lang="en-US" altLang="en-US" b="0" i="0" u="none" strike="noStrike" cap="none" normalizeH="0" baseline="0" dirty="0">
                <a:ln>
                  <a:noFill/>
                </a:ln>
                <a:solidFill>
                  <a:schemeClr val="tx1"/>
                </a:solidFill>
                <a:effectLst/>
              </a:rPr>
              <a:t> was 2015. </a:t>
            </a:r>
            <a:r>
              <a:rPr kumimoji="0" lang="en-US" altLang="en-US" b="0" i="0" u="none" strike="noStrike" cap="none" normalizeH="0" baseline="0" dirty="0">
                <a:ln>
                  <a:noFill/>
                </a:ln>
                <a:solidFill>
                  <a:schemeClr val="tx1"/>
                </a:solidFill>
                <a:effectLst/>
                <a:latin typeface="Arial" panose="020B0604020202020204" pitchFamily="34" charset="0"/>
              </a:rPr>
              <a:t>The result shows the two specific missions where these early drone ship landing attempts were unsuccessful. </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1025750" cy="4351338"/>
          </a:xfrm>
          <a:prstGeom prst="rect">
            <a:avLst/>
          </a:prstGeom>
        </p:spPr>
        <p:txBody>
          <a:bodyPr lIns="91440" tIns="45720" rIns="91440" bIns="45720" anchor="t"/>
          <a:lstStyle/>
          <a:p>
            <a:pPr marL="0" indent="0">
              <a:lnSpc>
                <a:spcPct val="100000"/>
              </a:lnSpc>
              <a:spcBef>
                <a:spcPts val="1400"/>
              </a:spcBef>
              <a:buNone/>
            </a:pPr>
            <a:r>
              <a:rPr lang="en-IN" sz="1800" b="1" dirty="0"/>
              <a:t>SQL Query:</a:t>
            </a:r>
          </a:p>
          <a:p>
            <a:pPr marL="0" indent="0">
              <a:lnSpc>
                <a:spcPct val="100000"/>
              </a:lnSpc>
              <a:spcBef>
                <a:spcPts val="1400"/>
              </a:spcBef>
              <a:buNone/>
            </a:pPr>
            <a:r>
              <a:rPr lang="en-US" sz="1800" dirty="0"/>
              <a:t>SELECT </a:t>
            </a:r>
            <a:r>
              <a:rPr lang="en-US" sz="1800" dirty="0" err="1"/>
              <a:t>Landing_Outcome</a:t>
            </a:r>
            <a:r>
              <a:rPr lang="en-US" sz="1800" dirty="0"/>
              <a:t>, COUNT(</a:t>
            </a:r>
            <a:r>
              <a:rPr lang="en-US" sz="1800" dirty="0" err="1"/>
              <a:t>Landing_Outcome</a:t>
            </a:r>
            <a:r>
              <a:rPr lang="en-US" sz="1800" dirty="0"/>
              <a:t>) AS </a:t>
            </a:r>
            <a:r>
              <a:rPr lang="en-US" sz="1800" dirty="0" err="1"/>
              <a:t>Outcome_Count</a:t>
            </a:r>
            <a:r>
              <a:rPr lang="en-US" sz="1800" dirty="0"/>
              <a:t> FROM SPACEXTBL WHERE "Date" BETWEEN '2010-06-04' AND '2017-03-20’ GROUP BY </a:t>
            </a:r>
            <a:r>
              <a:rPr lang="en-US" sz="1800" dirty="0" err="1"/>
              <a:t>Landing_Outcome</a:t>
            </a:r>
            <a:r>
              <a:rPr lang="en-US" sz="1800" dirty="0"/>
              <a:t> ORDER BY </a:t>
            </a:r>
            <a:r>
              <a:rPr lang="en-US" sz="1800" dirty="0" err="1"/>
              <a:t>Outcome_Count</a:t>
            </a:r>
            <a:r>
              <a:rPr lang="en-US" sz="1800" dirty="0"/>
              <a:t> DESC;</a:t>
            </a:r>
            <a:endParaRPr lang="en-IN" sz="1800" dirty="0"/>
          </a:p>
          <a:p>
            <a:pPr marL="0" indent="0">
              <a:lnSpc>
                <a:spcPct val="100000"/>
              </a:lnSpc>
              <a:spcBef>
                <a:spcPts val="1400"/>
              </a:spcBef>
              <a:buNone/>
            </a:pPr>
            <a:r>
              <a:rPr lang="en-IN" sz="1800" b="1" dirty="0"/>
              <a:t>Query Result</a:t>
            </a:r>
          </a:p>
          <a:p>
            <a:pPr marL="0" indent="0">
              <a:lnSpc>
                <a:spcPct val="100000"/>
              </a:lnSpc>
              <a:spcBef>
                <a:spcPts val="1400"/>
              </a:spcBef>
              <a:buNone/>
            </a:pPr>
            <a:r>
              <a:rPr lang="en-IN" sz="1800" dirty="0"/>
              <a:t>| LANDING_OUTCOME | OUTCOME_COUNT | | :--- | :--- | | No attempt | 10 | | Success (drone ship) | 5 | | Failure (drone ship) | 5 | | Success (ground pad) | 3 | | Controlled (ocean) | 3 | | Uncontrolled (ocean) | 2 | | Failure (parachute) | 2 | | Precluded (drone ship)| 1 |</a:t>
            </a:r>
          </a:p>
          <a:p>
            <a:pPr marL="0" indent="0">
              <a:lnSpc>
                <a:spcPct val="100000"/>
              </a:lnSpc>
              <a:spcBef>
                <a:spcPts val="1400"/>
              </a:spcBef>
              <a:buNone/>
            </a:pPr>
            <a:r>
              <a:rPr lang="en-IN" sz="1800" b="1" dirty="0"/>
              <a:t>Explanation</a:t>
            </a:r>
          </a:p>
          <a:p>
            <a:pPr marL="0"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2" name="Rectangle 1">
            <a:extLst>
              <a:ext uri="{FF2B5EF4-FFF2-40B4-BE49-F238E27FC236}">
                <a16:creationId xmlns:a16="http://schemas.microsoft.com/office/drawing/2014/main" id="{6F739EA8-1310-131D-E13E-589EB37085A1}"/>
              </a:ext>
            </a:extLst>
          </p:cNvPr>
          <p:cNvSpPr>
            <a:spLocks noChangeArrowheads="1"/>
          </p:cNvSpPr>
          <p:nvPr/>
        </p:nvSpPr>
        <p:spPr bwMode="auto">
          <a:xfrm>
            <a:off x="770010" y="4839252"/>
            <a:ext cx="11025750"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This query counts the occurrences of each type of landing outcome and ranks them for the period between June 4, 2010, and March 20, 2017. The </a:t>
            </a:r>
            <a:r>
              <a:rPr kumimoji="0" lang="en-US" altLang="en-US" b="0" i="0" u="none" strike="noStrike" cap="none" normalizeH="0" baseline="0" dirty="0">
                <a:ln>
                  <a:noFill/>
                </a:ln>
                <a:solidFill>
                  <a:schemeClr val="tx1"/>
                </a:solidFill>
                <a:effectLst/>
                <a:latin typeface="Arial Unicode MS"/>
              </a:rPr>
              <a:t>WHERE</a:t>
            </a:r>
            <a:r>
              <a:rPr kumimoji="0" lang="en-US" altLang="en-US" b="0" i="0" u="none" strike="noStrike" cap="none" normalizeH="0" baseline="0" dirty="0">
                <a:ln>
                  <a:noFill/>
                </a:ln>
                <a:solidFill>
                  <a:schemeClr val="tx1"/>
                </a:solidFill>
                <a:effectLst/>
              </a:rPr>
              <a:t> clause filters the launches to this specific date range. The </a:t>
            </a:r>
            <a:r>
              <a:rPr kumimoji="0" lang="en-US" altLang="en-US" b="0" i="0" u="none" strike="noStrike" cap="none" normalizeH="0" baseline="0" dirty="0">
                <a:ln>
                  <a:noFill/>
                </a:ln>
                <a:solidFill>
                  <a:schemeClr val="tx1"/>
                </a:solidFill>
                <a:effectLst/>
                <a:latin typeface="Arial Unicode MS"/>
              </a:rPr>
              <a:t>GROUP BY</a:t>
            </a:r>
            <a:r>
              <a:rPr kumimoji="0" lang="en-US" altLang="en-US" b="0" i="0" u="none" strike="noStrike" cap="none" normalizeH="0" baseline="0" dirty="0">
                <a:ln>
                  <a:noFill/>
                </a:ln>
                <a:solidFill>
                  <a:schemeClr val="tx1"/>
                </a:solidFill>
                <a:effectLst/>
              </a:rPr>
              <a:t> clause aggregates the different outcomes, </a:t>
            </a:r>
            <a:r>
              <a:rPr kumimoji="0" lang="en-US" altLang="en-US" b="0" i="0" u="none" strike="noStrike" cap="none" normalizeH="0" baseline="0" dirty="0">
                <a:ln>
                  <a:noFill/>
                </a:ln>
                <a:solidFill>
                  <a:schemeClr val="tx1"/>
                </a:solidFill>
                <a:effectLst/>
                <a:latin typeface="Arial Unicode MS"/>
              </a:rPr>
              <a:t>COUNT()</a:t>
            </a:r>
            <a:r>
              <a:rPr kumimoji="0" lang="en-US" altLang="en-US" b="0" i="0" u="none" strike="noStrike" cap="none" normalizeH="0" baseline="0" dirty="0">
                <a:ln>
                  <a:noFill/>
                </a:ln>
                <a:solidFill>
                  <a:schemeClr val="tx1"/>
                </a:solidFill>
                <a:effectLst/>
              </a:rPr>
              <a:t> tallies them, and </a:t>
            </a:r>
            <a:r>
              <a:rPr kumimoji="0" lang="en-US" altLang="en-US" b="0" i="0" u="none" strike="noStrike" cap="none" normalizeH="0" baseline="0" dirty="0">
                <a:ln>
                  <a:noFill/>
                </a:ln>
                <a:solidFill>
                  <a:schemeClr val="tx1"/>
                </a:solidFill>
                <a:effectLst/>
                <a:latin typeface="Arial Unicode MS"/>
              </a:rPr>
              <a:t>ORDER BY</a:t>
            </a:r>
            <a:r>
              <a:rPr kumimoji="0" lang="en-US" altLang="en-US" b="0" i="0" u="none" strike="noStrike" cap="none" normalizeH="0" baseline="0" dirty="0">
                <a:ln>
                  <a:noFill/>
                </a:ln>
                <a:solidFill>
                  <a:schemeClr val="tx1"/>
                </a:solidFill>
                <a:effectLst/>
              </a:rPr>
              <a:t> sorts the results from most frequent to least frequent. The result shows the distribution of successes, failures, and other outcomes during the foundational years of SpaceX's landing program.</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975338"/>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2500" dirty="0"/>
              <a:t>The generated map with marked launch sites</a:t>
            </a:r>
          </a:p>
          <a:p>
            <a:br>
              <a:rPr lang="en-US" sz="2500" dirty="0"/>
            </a:br>
            <a:endParaRPr lang="en-US" sz="2500" dirty="0"/>
          </a:p>
        </p:txBody>
      </p:sp>
      <p:pic>
        <p:nvPicPr>
          <p:cNvPr id="8" name="Picture 7">
            <a:extLst>
              <a:ext uri="{FF2B5EF4-FFF2-40B4-BE49-F238E27FC236}">
                <a16:creationId xmlns:a16="http://schemas.microsoft.com/office/drawing/2014/main" id="{77F25131-C40A-F4A2-B6E7-B727DCDCE935}"/>
              </a:ext>
            </a:extLst>
          </p:cNvPr>
          <p:cNvPicPr>
            <a:picLocks noChangeAspect="1"/>
          </p:cNvPicPr>
          <p:nvPr/>
        </p:nvPicPr>
        <p:blipFill>
          <a:blip r:embed="rId4"/>
          <a:stretch>
            <a:fillRect/>
          </a:stretch>
        </p:blipFill>
        <p:spPr>
          <a:xfrm>
            <a:off x="770011" y="1450682"/>
            <a:ext cx="9347330" cy="4775710"/>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Updated Map</a:t>
            </a:r>
          </a:p>
        </p:txBody>
      </p:sp>
      <p:pic>
        <p:nvPicPr>
          <p:cNvPr id="4" name="Picture 3">
            <a:extLst>
              <a:ext uri="{FF2B5EF4-FFF2-40B4-BE49-F238E27FC236}">
                <a16:creationId xmlns:a16="http://schemas.microsoft.com/office/drawing/2014/main" id="{79B17F22-4F84-65B5-3171-80C202B5F91F}"/>
              </a:ext>
            </a:extLst>
          </p:cNvPr>
          <p:cNvPicPr>
            <a:picLocks noChangeAspect="1"/>
          </p:cNvPicPr>
          <p:nvPr/>
        </p:nvPicPr>
        <p:blipFill>
          <a:blip r:embed="rId3"/>
          <a:stretch>
            <a:fillRect/>
          </a:stretch>
        </p:blipFill>
        <p:spPr>
          <a:xfrm>
            <a:off x="770011" y="1580732"/>
            <a:ext cx="5325989" cy="2590492"/>
          </a:xfrm>
          <a:prstGeom prst="rect">
            <a:avLst/>
          </a:prstGeom>
        </p:spPr>
      </p:pic>
      <p:pic>
        <p:nvPicPr>
          <p:cNvPr id="7" name="Picture 6">
            <a:extLst>
              <a:ext uri="{FF2B5EF4-FFF2-40B4-BE49-F238E27FC236}">
                <a16:creationId xmlns:a16="http://schemas.microsoft.com/office/drawing/2014/main" id="{69134BBE-85A4-1496-C854-5F5A8373726E}"/>
              </a:ext>
            </a:extLst>
          </p:cNvPr>
          <p:cNvPicPr>
            <a:picLocks noChangeAspect="1"/>
          </p:cNvPicPr>
          <p:nvPr/>
        </p:nvPicPr>
        <p:blipFill>
          <a:blip r:embed="rId4"/>
          <a:stretch>
            <a:fillRect/>
          </a:stretch>
        </p:blipFill>
        <p:spPr>
          <a:xfrm>
            <a:off x="6271651" y="2875978"/>
            <a:ext cx="5325989" cy="2978551"/>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Updated Map with distance line</a:t>
            </a:r>
          </a:p>
        </p:txBody>
      </p:sp>
      <p:pic>
        <p:nvPicPr>
          <p:cNvPr id="4" name="Picture 3">
            <a:extLst>
              <a:ext uri="{FF2B5EF4-FFF2-40B4-BE49-F238E27FC236}">
                <a16:creationId xmlns:a16="http://schemas.microsoft.com/office/drawing/2014/main" id="{90EAFA20-5603-AA65-1515-9FBC0FA937D4}"/>
              </a:ext>
            </a:extLst>
          </p:cNvPr>
          <p:cNvPicPr>
            <a:picLocks noChangeAspect="1"/>
          </p:cNvPicPr>
          <p:nvPr/>
        </p:nvPicPr>
        <p:blipFill>
          <a:blip r:embed="rId3"/>
          <a:stretch>
            <a:fillRect/>
          </a:stretch>
        </p:blipFill>
        <p:spPr>
          <a:xfrm>
            <a:off x="770011" y="1821774"/>
            <a:ext cx="7999932" cy="3756066"/>
          </a:xfrm>
          <a:prstGeom prst="rect">
            <a:avLst/>
          </a:prstGeom>
        </p:spPr>
      </p:pic>
      <p:pic>
        <p:nvPicPr>
          <p:cNvPr id="7" name="Picture 6">
            <a:extLst>
              <a:ext uri="{FF2B5EF4-FFF2-40B4-BE49-F238E27FC236}">
                <a16:creationId xmlns:a16="http://schemas.microsoft.com/office/drawing/2014/main" id="{3FCCC90A-90CA-39C4-2D42-DD268C782182}"/>
              </a:ext>
            </a:extLst>
          </p:cNvPr>
          <p:cNvPicPr>
            <a:picLocks noChangeAspect="1"/>
          </p:cNvPicPr>
          <p:nvPr/>
        </p:nvPicPr>
        <p:blipFill>
          <a:blip r:embed="rId4"/>
          <a:stretch>
            <a:fillRect/>
          </a:stretch>
        </p:blipFill>
        <p:spPr>
          <a:xfrm>
            <a:off x="9012447" y="1956212"/>
            <a:ext cx="1543265" cy="1066949"/>
          </a:xfrm>
          <a:prstGeom prst="rect">
            <a:avLst/>
          </a:prstGeom>
        </p:spPr>
      </p:pic>
      <p:pic>
        <p:nvPicPr>
          <p:cNvPr id="10" name="Picture 9">
            <a:extLst>
              <a:ext uri="{FF2B5EF4-FFF2-40B4-BE49-F238E27FC236}">
                <a16:creationId xmlns:a16="http://schemas.microsoft.com/office/drawing/2014/main" id="{E340F4AC-EC8C-E0DC-781F-CB87E7E36899}"/>
              </a:ext>
            </a:extLst>
          </p:cNvPr>
          <p:cNvPicPr>
            <a:picLocks noChangeAspect="1"/>
          </p:cNvPicPr>
          <p:nvPr/>
        </p:nvPicPr>
        <p:blipFill>
          <a:blip r:embed="rId5"/>
          <a:stretch>
            <a:fillRect/>
          </a:stretch>
        </p:blipFill>
        <p:spPr>
          <a:xfrm>
            <a:off x="9012447" y="3234544"/>
            <a:ext cx="2076740" cy="2095792"/>
          </a:xfrm>
          <a:prstGeom prst="rect">
            <a:avLst/>
          </a:prstGeom>
        </p:spPr>
      </p:pic>
      <p:pic>
        <p:nvPicPr>
          <p:cNvPr id="12" name="Picture 11">
            <a:extLst>
              <a:ext uri="{FF2B5EF4-FFF2-40B4-BE49-F238E27FC236}">
                <a16:creationId xmlns:a16="http://schemas.microsoft.com/office/drawing/2014/main" id="{137F913D-EE9C-E70C-181A-BBAE0988467F}"/>
              </a:ext>
            </a:extLst>
          </p:cNvPr>
          <p:cNvPicPr>
            <a:picLocks noChangeAspect="1"/>
          </p:cNvPicPr>
          <p:nvPr/>
        </p:nvPicPr>
        <p:blipFill>
          <a:blip r:embed="rId6"/>
          <a:stretch>
            <a:fillRect/>
          </a:stretch>
        </p:blipFill>
        <p:spPr>
          <a:xfrm>
            <a:off x="9045788" y="5541719"/>
            <a:ext cx="1476581" cy="743054"/>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56657"/>
            <a:ext cx="10530113" cy="48705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400" b="1" dirty="0">
                <a:solidFill>
                  <a:schemeClr val="tx1"/>
                </a:solidFill>
              </a:rPr>
              <a:t>Project Background and Context:</a:t>
            </a:r>
            <a:r>
              <a:rPr lang="en-US" sz="2400" dirty="0">
                <a:solidFill>
                  <a:schemeClr val="tx1"/>
                </a:solidFill>
              </a:rPr>
              <a:t> SpaceX's reusable Falcon 9 first stage is a revolutionary innovation that dramatically cuts the cost of access to space. The ability to reliably predict the success of these landings is critical for mission planning, financial forecasting, and maintaining a competitive advantage in the aerospace industry. This project applies data science methodologies to build a robust predictive model for these landing outcomes.</a:t>
            </a:r>
          </a:p>
          <a:p>
            <a:pPr>
              <a:spcBef>
                <a:spcPts val="1400"/>
              </a:spcBef>
            </a:pPr>
            <a:r>
              <a:rPr lang="en-IN" sz="2400" b="1" dirty="0">
                <a:solidFill>
                  <a:schemeClr val="tx1"/>
                </a:solidFill>
              </a:rPr>
              <a:t>Problems to Address:</a:t>
            </a:r>
            <a:r>
              <a:rPr lang="en-IN" sz="2400" dirty="0">
                <a:solidFill>
                  <a:schemeClr val="tx1"/>
                </a:solidFill>
              </a:rPr>
              <a:t> </a:t>
            </a:r>
            <a:r>
              <a:rPr lang="en-US" sz="2400" dirty="0">
                <a:solidFill>
                  <a:schemeClr val="tx1"/>
                </a:solidFill>
              </a:rPr>
              <a:t>The success of a Falcon 9 first-stage landing depends on factors like the </a:t>
            </a:r>
            <a:r>
              <a:rPr lang="en-US" sz="2400" b="1" dirty="0">
                <a:solidFill>
                  <a:schemeClr val="tx1"/>
                </a:solidFill>
              </a:rPr>
              <a:t>launch site</a:t>
            </a:r>
            <a:r>
              <a:rPr lang="en-US" sz="2400" dirty="0">
                <a:solidFill>
                  <a:schemeClr val="tx1"/>
                </a:solidFill>
              </a:rPr>
              <a:t>, </a:t>
            </a:r>
            <a:r>
              <a:rPr lang="en-US" sz="2400" b="1" dirty="0">
                <a:solidFill>
                  <a:schemeClr val="tx1"/>
                </a:solidFill>
              </a:rPr>
              <a:t>payload mass</a:t>
            </a:r>
            <a:r>
              <a:rPr lang="en-US" sz="2400" dirty="0">
                <a:solidFill>
                  <a:schemeClr val="tx1"/>
                </a:solidFill>
              </a:rPr>
              <a:t>, and </a:t>
            </a:r>
            <a:r>
              <a:rPr lang="en-US" sz="2400" b="1" dirty="0">
                <a:solidFill>
                  <a:schemeClr val="tx1"/>
                </a:solidFill>
              </a:rPr>
              <a:t>orbit type</a:t>
            </a:r>
            <a:r>
              <a:rPr lang="en-US" sz="2400" dirty="0">
                <a:solidFill>
                  <a:schemeClr val="tx1"/>
                </a:solidFill>
              </a:rPr>
              <a:t>. Heavier payloads and higher orbits, such as GTO, make landings more challenging, while certain launch sites may offer better conditions for recovery. By analyzing these factors, it's possible to build a </a:t>
            </a:r>
            <a:r>
              <a:rPr lang="en-US" sz="2400" b="1" dirty="0">
                <a:solidFill>
                  <a:schemeClr val="tx1"/>
                </a:solidFill>
              </a:rPr>
              <a:t>classification model</a:t>
            </a:r>
            <a:r>
              <a:rPr lang="en-US" sz="2400" dirty="0">
                <a:solidFill>
                  <a:schemeClr val="tx1"/>
                </a:solidFill>
              </a:rPr>
              <a:t> to predict landing outcomes. Among various algorithms, </a:t>
            </a:r>
            <a:r>
              <a:rPr lang="en-US" sz="2400" b="1" dirty="0">
                <a:solidFill>
                  <a:schemeClr val="tx1"/>
                </a:solidFill>
              </a:rPr>
              <a:t>Random Forest</a:t>
            </a:r>
            <a:r>
              <a:rPr lang="en-US" sz="2400" dirty="0">
                <a:solidFill>
                  <a:schemeClr val="tx1"/>
                </a:solidFill>
              </a:rPr>
              <a:t> and </a:t>
            </a:r>
            <a:r>
              <a:rPr lang="en-US" sz="2400" b="1" dirty="0">
                <a:solidFill>
                  <a:schemeClr val="tx1"/>
                </a:solidFill>
              </a:rPr>
              <a:t>Gradient Boosting</a:t>
            </a:r>
            <a:r>
              <a:rPr lang="en-US" sz="2400" dirty="0">
                <a:solidFill>
                  <a:schemeClr val="tx1"/>
                </a:solidFill>
              </a:rPr>
              <a:t> often provide the best accuracy due to their ability to effectively handle complex data patterns.</a:t>
            </a:r>
            <a:endParaRPr lang="en-US" sz="2200" dirty="0">
              <a:solidFill>
                <a:schemeClr val="tx1"/>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Launch Records Dashboard</a:t>
            </a:r>
          </a:p>
        </p:txBody>
      </p:sp>
      <p:pic>
        <p:nvPicPr>
          <p:cNvPr id="4" name="Picture 3">
            <a:extLst>
              <a:ext uri="{FF2B5EF4-FFF2-40B4-BE49-F238E27FC236}">
                <a16:creationId xmlns:a16="http://schemas.microsoft.com/office/drawing/2014/main" id="{405DED69-CBC3-4EF5-EE53-27D233EA8995}"/>
              </a:ext>
            </a:extLst>
          </p:cNvPr>
          <p:cNvPicPr>
            <a:picLocks noChangeAspect="1"/>
          </p:cNvPicPr>
          <p:nvPr/>
        </p:nvPicPr>
        <p:blipFill>
          <a:blip r:embed="rId3"/>
          <a:stretch>
            <a:fillRect/>
          </a:stretch>
        </p:blipFill>
        <p:spPr>
          <a:xfrm>
            <a:off x="425996" y="2205848"/>
            <a:ext cx="11340007" cy="2731911"/>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for all sites are selected and for is selected</a:t>
            </a:r>
          </a:p>
        </p:txBody>
      </p:sp>
      <p:pic>
        <p:nvPicPr>
          <p:cNvPr id="4" name="Picture 3">
            <a:extLst>
              <a:ext uri="{FF2B5EF4-FFF2-40B4-BE49-F238E27FC236}">
                <a16:creationId xmlns:a16="http://schemas.microsoft.com/office/drawing/2014/main" id="{D013BC4C-E7F5-3690-21D2-6B1D02685975}"/>
              </a:ext>
            </a:extLst>
          </p:cNvPr>
          <p:cNvPicPr>
            <a:picLocks noChangeAspect="1"/>
          </p:cNvPicPr>
          <p:nvPr/>
        </p:nvPicPr>
        <p:blipFill>
          <a:blip r:embed="rId3"/>
          <a:stretch>
            <a:fillRect/>
          </a:stretch>
        </p:blipFill>
        <p:spPr>
          <a:xfrm>
            <a:off x="770010" y="1560919"/>
            <a:ext cx="10294229" cy="4758431"/>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 Scatter</a:t>
            </a:r>
          </a:p>
        </p:txBody>
      </p:sp>
      <p:pic>
        <p:nvPicPr>
          <p:cNvPr id="4" name="Picture 3">
            <a:extLst>
              <a:ext uri="{FF2B5EF4-FFF2-40B4-BE49-F238E27FC236}">
                <a16:creationId xmlns:a16="http://schemas.microsoft.com/office/drawing/2014/main" id="{80D502AA-4400-85E2-3A19-7506EAF2A81E}"/>
              </a:ext>
            </a:extLst>
          </p:cNvPr>
          <p:cNvPicPr>
            <a:picLocks noChangeAspect="1"/>
          </p:cNvPicPr>
          <p:nvPr/>
        </p:nvPicPr>
        <p:blipFill>
          <a:blip r:embed="rId3"/>
          <a:stretch>
            <a:fillRect/>
          </a:stretch>
        </p:blipFill>
        <p:spPr>
          <a:xfrm>
            <a:off x="770011" y="2152472"/>
            <a:ext cx="10871276" cy="1688008"/>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
        <p:nvSpPr>
          <p:cNvPr id="2" name="Text Placeholder 1">
            <a:extLst>
              <a:ext uri="{FF2B5EF4-FFF2-40B4-BE49-F238E27FC236}">
                <a16:creationId xmlns:a16="http://schemas.microsoft.com/office/drawing/2014/main" id="{284798FC-6CDE-5978-676D-C63AD154E664}"/>
              </a:ext>
            </a:extLst>
          </p:cNvPr>
          <p:cNvSpPr>
            <a:spLocks noGrp="1" noChangeArrowheads="1"/>
          </p:cNvSpPr>
          <p:nvPr>
            <p:ph type="body" sz="half" idx="4294967295"/>
          </p:nvPr>
        </p:nvSpPr>
        <p:spPr bwMode="auto">
          <a:xfrm>
            <a:off x="770011" y="1708011"/>
            <a:ext cx="10688034"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Model Test Accuracy Results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The following test accuracies were achieved by each classification model after hyperparameter tuning:</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Logistic Regression:</a:t>
            </a:r>
            <a:r>
              <a:rPr kumimoji="0" lang="en-US" altLang="en-US" sz="1800" b="0" i="0" u="none" strike="noStrike" cap="none" normalizeH="0" baseline="0" dirty="0">
                <a:ln>
                  <a:noFill/>
                </a:ln>
                <a:solidFill>
                  <a:schemeClr val="tx1"/>
                </a:solidFill>
                <a:effectLst/>
                <a:latin typeface="Arial" panose="020B0604020202020204" pitchFamily="34" charset="0"/>
              </a:rPr>
              <a:t> 83.33% </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Support Vector Machine (SVM):</a:t>
            </a:r>
            <a:r>
              <a:rPr kumimoji="0" lang="en-US" altLang="en-US" sz="1800" b="0" i="0" u="none" strike="noStrike" cap="none" normalizeH="0" baseline="0" dirty="0">
                <a:ln>
                  <a:noFill/>
                </a:ln>
                <a:solidFill>
                  <a:schemeClr val="tx1"/>
                </a:solidFill>
                <a:effectLst/>
                <a:latin typeface="Arial" panose="020B0604020202020204" pitchFamily="34" charset="0"/>
              </a:rPr>
              <a:t> 83.33% </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K-Nearest Neighbors (KNN):</a:t>
            </a:r>
            <a:r>
              <a:rPr kumimoji="0" lang="en-US" altLang="en-US" sz="1800" b="0" i="0" u="none" strike="noStrike" cap="none" normalizeH="0" baseline="0" dirty="0">
                <a:ln>
                  <a:noFill/>
                </a:ln>
                <a:solidFill>
                  <a:schemeClr val="tx1"/>
                </a:solidFill>
                <a:effectLst/>
                <a:latin typeface="Arial" panose="020B0604020202020204" pitchFamily="34" charset="0"/>
              </a:rPr>
              <a:t> 83.33% </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Decision Tree:</a:t>
            </a:r>
            <a:r>
              <a:rPr kumimoji="0" lang="en-US" altLang="en-US" sz="1800" b="0" i="0" u="none" strike="noStrike" cap="none" normalizeH="0" baseline="0" dirty="0">
                <a:ln>
                  <a:noFill/>
                </a:ln>
                <a:solidFill>
                  <a:schemeClr val="tx1"/>
                </a:solidFill>
                <a:effectLst/>
                <a:latin typeface="Arial" panose="020B0604020202020204" pitchFamily="34" charset="0"/>
              </a:rPr>
              <a:t> 61.11% </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Rectangle 4">
            <a:extLst>
              <a:ext uri="{FF2B5EF4-FFF2-40B4-BE49-F238E27FC236}">
                <a16:creationId xmlns:a16="http://schemas.microsoft.com/office/drawing/2014/main" id="{0E568126-58ED-8D4C-F86D-40C2EC4DA5DC}"/>
              </a:ext>
            </a:extLst>
          </p:cNvPr>
          <p:cNvSpPr>
            <a:spLocks noChangeArrowheads="1"/>
          </p:cNvSpPr>
          <p:nvPr/>
        </p:nvSpPr>
        <p:spPr bwMode="auto">
          <a:xfrm>
            <a:off x="770011" y="3739336"/>
            <a:ext cx="11086709"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Highest Classification Accuracy</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Three models tied for the highest classification accuracy on the test data: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Logistic Regression, Support Vector Machine, and K-Nearest Neighbors</a:t>
            </a:r>
            <a:r>
              <a:rPr kumimoji="0" lang="en-US" altLang="en-US" sz="1800" b="0" i="0" u="none" strike="noStrike" cap="none" normalizeH="0" baseline="0" dirty="0">
                <a:ln>
                  <a:noFill/>
                </a:ln>
                <a:solidFill>
                  <a:schemeClr val="tx1"/>
                </a:solidFill>
                <a:effectLst/>
                <a:latin typeface="Arial" panose="020B0604020202020204" pitchFamily="34" charset="0"/>
              </a:rPr>
              <a:t> all scored </a:t>
            </a:r>
            <a:r>
              <a:rPr kumimoji="0" lang="en-US" altLang="en-US" sz="1800" b="1" i="0" u="none" strike="noStrike" cap="none" normalizeH="0" baseline="0" dirty="0">
                <a:ln>
                  <a:noFill/>
                </a:ln>
                <a:solidFill>
                  <a:schemeClr val="tx1"/>
                </a:solidFill>
                <a:effectLst/>
                <a:latin typeface="Arial" panose="020B0604020202020204" pitchFamily="34" charset="0"/>
              </a:rPr>
              <a:t>83.33%</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The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Decision Tree</a:t>
            </a:r>
            <a:r>
              <a:rPr kumimoji="0" lang="en-US" altLang="en-US" sz="1800" b="0" i="0" u="none" strike="noStrike" cap="none" normalizeH="0" baseline="0" dirty="0">
                <a:ln>
                  <a:noFill/>
                </a:ln>
                <a:solidFill>
                  <a:schemeClr val="tx1"/>
                </a:solidFill>
                <a:effectLst/>
                <a:latin typeface="Arial" panose="020B0604020202020204" pitchFamily="34" charset="0"/>
              </a:rPr>
              <a:t> model performed the worst on the test data, indicating it was likely overfitting the training data, despite having a high training accuracy score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7" name="Picture 6">
            <a:extLst>
              <a:ext uri="{FF2B5EF4-FFF2-40B4-BE49-F238E27FC236}">
                <a16:creationId xmlns:a16="http://schemas.microsoft.com/office/drawing/2014/main" id="{97C07B3A-4D10-47E5-C838-DE8C07550584}"/>
              </a:ext>
            </a:extLst>
          </p:cNvPr>
          <p:cNvPicPr>
            <a:picLocks noChangeAspect="1"/>
          </p:cNvPicPr>
          <p:nvPr/>
        </p:nvPicPr>
        <p:blipFill>
          <a:blip r:embed="rId3"/>
          <a:stretch>
            <a:fillRect/>
          </a:stretch>
        </p:blipFill>
        <p:spPr>
          <a:xfrm>
            <a:off x="3962400" y="1605358"/>
            <a:ext cx="5189612" cy="4135612"/>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2" name="Content Placeholder 1">
            <a:extLst>
              <a:ext uri="{FF2B5EF4-FFF2-40B4-BE49-F238E27FC236}">
                <a16:creationId xmlns:a16="http://schemas.microsoft.com/office/drawing/2014/main" id="{B2B7BE5B-9314-FF6B-943E-97EC85E0695A}"/>
              </a:ext>
            </a:extLst>
          </p:cNvPr>
          <p:cNvSpPr>
            <a:spLocks noGrp="1" noChangeArrowheads="1"/>
          </p:cNvSpPr>
          <p:nvPr>
            <p:ph sz="half" idx="4294967295"/>
          </p:nvPr>
        </p:nvSpPr>
        <p:spPr bwMode="auto">
          <a:xfrm>
            <a:off x="769938" y="1674236"/>
            <a:ext cx="10842942" cy="4351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eaLnBrk="0" fontAlgn="base" hangingPunct="0">
              <a:lnSpc>
                <a:spcPct val="100000"/>
              </a:lnSpc>
              <a:spcBef>
                <a:spcPct val="0"/>
              </a:spcBef>
              <a:spcAft>
                <a:spcPct val="0"/>
              </a:spcAft>
            </a:pPr>
            <a:r>
              <a:rPr kumimoji="0" lang="en-US" altLang="en-US" sz="1800" b="1" i="0" u="none" strike="noStrike" cap="none" normalizeH="0" baseline="0" dirty="0">
                <a:ln>
                  <a:noFill/>
                </a:ln>
                <a:solidFill>
                  <a:schemeClr val="tx1"/>
                </a:solidFill>
                <a:effectLst/>
                <a:latin typeface="Arial" panose="020B0604020202020204" pitchFamily="34" charset="0"/>
              </a:rPr>
              <a:t>Key Factors Identified:</a:t>
            </a:r>
            <a:r>
              <a:rPr kumimoji="0" lang="en-US" altLang="en-US" sz="1800" b="0" i="0" u="none" strike="noStrike" cap="none" normalizeH="0" baseline="0" dirty="0">
                <a:ln>
                  <a:noFill/>
                </a:ln>
                <a:solidFill>
                  <a:schemeClr val="tx1"/>
                </a:solidFill>
                <a:effectLst/>
                <a:latin typeface="Arial" panose="020B0604020202020204" pitchFamily="34" charset="0"/>
              </a:rPr>
              <a:t> The analysis confirmed that launch outcomes are strongly influenced by the </a:t>
            </a:r>
            <a:r>
              <a:rPr kumimoji="0" lang="en-US" altLang="en-US" sz="1800" b="1" i="0" u="none" strike="noStrike" cap="none" normalizeH="0" baseline="0" dirty="0">
                <a:ln>
                  <a:noFill/>
                </a:ln>
                <a:solidFill>
                  <a:schemeClr val="tx1"/>
                </a:solidFill>
                <a:effectLst/>
                <a:latin typeface="Arial" panose="020B0604020202020204" pitchFamily="34" charset="0"/>
              </a:rPr>
              <a:t>launch site</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1" i="0" u="none" strike="noStrike" cap="none" normalizeH="0" baseline="0" dirty="0">
                <a:ln>
                  <a:noFill/>
                </a:ln>
                <a:solidFill>
                  <a:schemeClr val="tx1"/>
                </a:solidFill>
                <a:effectLst/>
                <a:latin typeface="Arial" panose="020B0604020202020204" pitchFamily="34" charset="0"/>
              </a:rPr>
              <a:t>payload mass</a:t>
            </a:r>
            <a:r>
              <a:rPr kumimoji="0" lang="en-US" altLang="en-US" sz="1800" b="0" i="0" u="none" strike="noStrike" cap="none" normalizeH="0" baseline="0" dirty="0">
                <a:ln>
                  <a:noFill/>
                </a:ln>
                <a:solidFill>
                  <a:schemeClr val="tx1"/>
                </a:solidFill>
                <a:effectLst/>
                <a:latin typeface="Arial" panose="020B0604020202020204" pitchFamily="34" charset="0"/>
              </a:rPr>
              <a:t>, and especially the </a:t>
            </a:r>
            <a:r>
              <a:rPr kumimoji="0" lang="en-US" altLang="en-US" sz="1800" b="1" i="0" u="none" strike="noStrike" cap="none" normalizeH="0" baseline="0" dirty="0">
                <a:ln>
                  <a:noFill/>
                </a:ln>
                <a:solidFill>
                  <a:schemeClr val="tx1"/>
                </a:solidFill>
                <a:effectLst/>
                <a:latin typeface="Arial" panose="020B0604020202020204" pitchFamily="34" charset="0"/>
              </a:rPr>
              <a:t>target orbit</a:t>
            </a:r>
            <a:r>
              <a:rPr kumimoji="0" lang="en-US" altLang="en-US" sz="1800" b="0" i="0" u="none" strike="noStrike" cap="none" normalizeH="0" baseline="0" dirty="0">
                <a:ln>
                  <a:noFill/>
                </a:ln>
                <a:solidFill>
                  <a:schemeClr val="tx1"/>
                </a:solidFill>
                <a:effectLst/>
                <a:latin typeface="Arial" panose="020B0604020202020204" pitchFamily="34" charset="0"/>
              </a:rPr>
              <a:t>. High-energy orbits like GTO have a lower landing success rate, while routine VLEO missions for Starlink are highly successful.</a:t>
            </a:r>
          </a:p>
          <a:p>
            <a:pPr algn="just" eaLnBrk="0" fontAlgn="base" hangingPunct="0">
              <a:lnSpc>
                <a:spcPct val="100000"/>
              </a:lnSpc>
              <a:spcBef>
                <a:spcPct val="0"/>
              </a:spcBef>
              <a:spcAft>
                <a:spcPct val="0"/>
              </a:spcAft>
            </a:pPr>
            <a:r>
              <a:rPr kumimoji="0" lang="en-US" altLang="en-US" sz="1800" b="1" i="0" u="none" strike="noStrike" cap="none" normalizeH="0" baseline="0" dirty="0">
                <a:ln>
                  <a:noFill/>
                </a:ln>
                <a:solidFill>
                  <a:schemeClr val="tx1"/>
                </a:solidFill>
                <a:effectLst/>
                <a:latin typeface="Arial" panose="020B0604020202020204" pitchFamily="34" charset="0"/>
              </a:rPr>
              <a:t>Demonstrated Improvement Over Time:</a:t>
            </a:r>
            <a:r>
              <a:rPr kumimoji="0" lang="en-US" altLang="en-US" sz="1800" b="0" i="0" u="none" strike="noStrike" cap="none" normalizeH="0" baseline="0" dirty="0">
                <a:ln>
                  <a:noFill/>
                </a:ln>
                <a:solidFill>
                  <a:schemeClr val="tx1"/>
                </a:solidFill>
                <a:effectLst/>
                <a:latin typeface="Arial" panose="020B0604020202020204" pitchFamily="34" charset="0"/>
              </a:rPr>
              <a:t> The yearly trend analysis shows a clear and significant increase in the first-stage landing success rate, proving SpaceX's continuous improvement and maturation of its reusable technology.</a:t>
            </a:r>
          </a:p>
          <a:p>
            <a:pPr algn="just" eaLnBrk="0" fontAlgn="base" hangingPunct="0">
              <a:lnSpc>
                <a:spcPct val="100000"/>
              </a:lnSpc>
              <a:spcBef>
                <a:spcPct val="0"/>
              </a:spcBef>
              <a:spcAft>
                <a:spcPct val="0"/>
              </a:spcAft>
            </a:pPr>
            <a:r>
              <a:rPr kumimoji="0" lang="en-US" altLang="en-US" sz="1800" b="1" i="0" u="none" strike="noStrike" cap="none" normalizeH="0" baseline="0" dirty="0">
                <a:ln>
                  <a:noFill/>
                </a:ln>
                <a:solidFill>
                  <a:schemeClr val="tx1"/>
                </a:solidFill>
                <a:effectLst/>
                <a:latin typeface="Arial" panose="020B0604020202020204" pitchFamily="34" charset="0"/>
              </a:rPr>
              <a:t>Effective Predictive Modeling:</a:t>
            </a:r>
            <a:r>
              <a:rPr kumimoji="0" lang="en-US" altLang="en-US" sz="1800" b="0" i="0" u="none" strike="noStrike" cap="none" normalizeH="0" baseline="0" dirty="0">
                <a:ln>
                  <a:noFill/>
                </a:ln>
                <a:solidFill>
                  <a:schemeClr val="tx1"/>
                </a:solidFill>
                <a:effectLst/>
                <a:latin typeface="Arial" panose="020B0604020202020204" pitchFamily="34" charset="0"/>
              </a:rPr>
              <a:t> Machine learning models were successfully built to predict landing outcomes. Three models—</a:t>
            </a:r>
            <a:r>
              <a:rPr kumimoji="0" lang="en-US" altLang="en-US" sz="1800" b="1" i="0" u="none" strike="noStrike" cap="none" normalizeH="0" baseline="0" dirty="0">
                <a:ln>
                  <a:noFill/>
                </a:ln>
                <a:solidFill>
                  <a:schemeClr val="tx1"/>
                </a:solidFill>
                <a:effectLst/>
                <a:latin typeface="Arial" panose="020B0604020202020204" pitchFamily="34" charset="0"/>
              </a:rPr>
              <a:t>Logistic Regression, SVM, and KNN</a:t>
            </a:r>
            <a:r>
              <a:rPr kumimoji="0" lang="en-US" altLang="en-US" sz="1800" b="0" i="0" u="none" strike="noStrike" cap="none" normalizeH="0" baseline="0" dirty="0">
                <a:ln>
                  <a:noFill/>
                </a:ln>
                <a:solidFill>
                  <a:schemeClr val="tx1"/>
                </a:solidFill>
                <a:effectLst/>
                <a:latin typeface="Arial" panose="020B0604020202020204" pitchFamily="34" charset="0"/>
              </a:rPr>
              <a:t>—emerged as the top performers, each achieving an identical </a:t>
            </a:r>
            <a:r>
              <a:rPr kumimoji="0" lang="en-US" altLang="en-US" sz="1800" b="1" i="0" u="none" strike="noStrike" cap="none" normalizeH="0" baseline="0" dirty="0">
                <a:ln>
                  <a:noFill/>
                </a:ln>
                <a:solidFill>
                  <a:schemeClr val="tx1"/>
                </a:solidFill>
                <a:effectLst/>
                <a:latin typeface="Arial" panose="020B0604020202020204" pitchFamily="34" charset="0"/>
              </a:rPr>
              <a:t>test accuracy of 83.33%</a:t>
            </a:r>
            <a:r>
              <a:rPr kumimoji="0" lang="en-US" altLang="en-US" sz="1800" b="0" i="0" u="none" strike="noStrike" cap="none" normalizeH="0" baseline="0" dirty="0">
                <a:ln>
                  <a:noFill/>
                </a:ln>
                <a:solidFill>
                  <a:schemeClr val="tx1"/>
                </a:solidFill>
                <a:effectLst/>
                <a:latin typeface="Arial" panose="020B0604020202020204" pitchFamily="34" charset="0"/>
              </a:rPr>
              <a:t>.</a:t>
            </a:r>
          </a:p>
          <a:p>
            <a:pPr algn="just" eaLnBrk="0" fontAlgn="base" hangingPunct="0">
              <a:lnSpc>
                <a:spcPct val="100000"/>
              </a:lnSpc>
              <a:spcBef>
                <a:spcPct val="0"/>
              </a:spcBef>
              <a:spcAft>
                <a:spcPct val="0"/>
              </a:spcAft>
            </a:pPr>
            <a:r>
              <a:rPr kumimoji="0" lang="en-US" altLang="en-US" sz="1800" b="1" i="0" u="none" strike="noStrike" cap="none" normalizeH="0" baseline="0" dirty="0">
                <a:ln>
                  <a:noFill/>
                </a:ln>
                <a:solidFill>
                  <a:schemeClr val="tx1"/>
                </a:solidFill>
                <a:effectLst/>
                <a:latin typeface="Arial" panose="020B0604020202020204" pitchFamily="34" charset="0"/>
              </a:rPr>
              <a:t>Model Reliability:</a:t>
            </a:r>
            <a:r>
              <a:rPr kumimoji="0" lang="en-US" altLang="en-US" sz="1800" b="0" i="0" u="none" strike="noStrike" cap="none" normalizeH="0" baseline="0" dirty="0">
                <a:ln>
                  <a:noFill/>
                </a:ln>
                <a:solidFill>
                  <a:schemeClr val="tx1"/>
                </a:solidFill>
                <a:effectLst/>
                <a:latin typeface="Arial" panose="020B0604020202020204" pitchFamily="34" charset="0"/>
              </a:rPr>
              <a:t> The best-performing models proved to be highly reliable in identifying successful landings, with a False Negative rate of zero. This means the model never failed to predict a success that occurred, making it a trustworthy tool for assessing positive outcomes.</a:t>
            </a:r>
          </a:p>
          <a:p>
            <a:pPr algn="just" eaLnBrk="0" fontAlgn="base" hangingPunct="0">
              <a:lnSpc>
                <a:spcPct val="100000"/>
              </a:lnSpc>
              <a:spcBef>
                <a:spcPct val="0"/>
              </a:spcBef>
              <a:spcAft>
                <a:spcPct val="0"/>
              </a:spcAft>
            </a:pPr>
            <a:r>
              <a:rPr kumimoji="0" lang="en-US" altLang="en-US" sz="1800" b="1" i="0" u="none" strike="noStrike" cap="none" normalizeH="0" baseline="0" dirty="0">
                <a:ln>
                  <a:noFill/>
                </a:ln>
                <a:solidFill>
                  <a:schemeClr val="tx1"/>
                </a:solidFill>
                <a:effectLst/>
                <a:latin typeface="Arial" panose="020B0604020202020204" pitchFamily="34" charset="0"/>
              </a:rPr>
              <a:t>Business Application:</a:t>
            </a:r>
            <a:r>
              <a:rPr kumimoji="0" lang="en-US" altLang="en-US" sz="1800" b="0" i="0" u="none" strike="noStrike" cap="none" normalizeH="0" baseline="0" dirty="0">
                <a:ln>
                  <a:noFill/>
                </a:ln>
                <a:solidFill>
                  <a:schemeClr val="tx1"/>
                </a:solidFill>
                <a:effectLst/>
                <a:latin typeface="Arial" panose="020B0604020202020204" pitchFamily="34" charset="0"/>
              </a:rPr>
              <a:t> By successfully predicting the likelihood of a first-stage landing, this data-driven approach provides a valuable tool for determining the true cost of a launch, a critical factor for business decisions and competitive bidding in the commercial space industry.</a:t>
            </a: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is collected from SpaceX REST API and Web Scrapping</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Data Processing</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3" name="Content Placeholder 2">
            <a:extLst>
              <a:ext uri="{FF2B5EF4-FFF2-40B4-BE49-F238E27FC236}">
                <a16:creationId xmlns:a16="http://schemas.microsoft.com/office/drawing/2014/main" id="{A62611F1-B4C6-9EB8-FBC1-94F63F517E80}"/>
              </a:ext>
            </a:extLst>
          </p:cNvPr>
          <p:cNvSpPr>
            <a:spLocks noGrp="1" noChangeArrowheads="1"/>
          </p:cNvSpPr>
          <p:nvPr>
            <p:ph idx="4294967295"/>
          </p:nvPr>
        </p:nvSpPr>
        <p:spPr bwMode="auto">
          <a:xfrm>
            <a:off x="769938" y="1562955"/>
            <a:ext cx="5036502"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Data was sourced from two main channels:</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eaLnBrk="0" fontAlgn="base" hangingPunct="0">
              <a:lnSpc>
                <a:spcPct val="100000"/>
              </a:lnSpc>
              <a:spcBef>
                <a:spcPct val="0"/>
              </a:spcBef>
              <a:spcAft>
                <a:spcPct val="0"/>
              </a:spcAft>
            </a:pPr>
            <a:r>
              <a:rPr kumimoji="0" lang="en-US" altLang="en-US" sz="1800" b="1" i="0" u="none" strike="noStrike" cap="none" normalizeH="0" baseline="0" dirty="0">
                <a:ln>
                  <a:noFill/>
                </a:ln>
                <a:solidFill>
                  <a:schemeClr val="tx1"/>
                </a:solidFill>
                <a:effectLst/>
                <a:latin typeface="Arial" panose="020B0604020202020204" pitchFamily="34" charset="0"/>
              </a:rPr>
              <a:t>SpaceX REST API:</a:t>
            </a:r>
            <a:r>
              <a:rPr kumimoji="0" lang="en-US" altLang="en-US" sz="1800" b="0" i="0" u="none" strike="noStrike" cap="none" normalizeH="0" baseline="0" dirty="0">
                <a:ln>
                  <a:noFill/>
                </a:ln>
                <a:solidFill>
                  <a:schemeClr val="tx1"/>
                </a:solidFill>
                <a:effectLst/>
                <a:latin typeface="Arial" panose="020B0604020202020204" pitchFamily="34" charset="0"/>
              </a:rPr>
              <a:t> Historical launch data, including mission details, payloads, and launch sites, was programmatically obtained. </a:t>
            </a:r>
          </a:p>
          <a:p>
            <a:pPr eaLnBrk="0" fontAlgn="base" hangingPunct="0">
              <a:lnSpc>
                <a:spcPct val="100000"/>
              </a:lnSpc>
              <a:spcBef>
                <a:spcPct val="0"/>
              </a:spcBef>
              <a:spcAft>
                <a:spcPct val="0"/>
              </a:spcAf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eaLnBrk="0" fontAlgn="base" hangingPunct="0">
              <a:lnSpc>
                <a:spcPct val="100000"/>
              </a:lnSpc>
              <a:spcBef>
                <a:spcPct val="0"/>
              </a:spcBef>
              <a:spcAft>
                <a:spcPct val="0"/>
              </a:spcAft>
            </a:pPr>
            <a:r>
              <a:rPr kumimoji="0" lang="en-US" altLang="en-US" sz="1800" b="1" i="0" u="none" strike="noStrike" cap="none" normalizeH="0" baseline="0" dirty="0">
                <a:ln>
                  <a:noFill/>
                </a:ln>
                <a:solidFill>
                  <a:schemeClr val="tx1"/>
                </a:solidFill>
                <a:effectLst/>
                <a:latin typeface="Arial" panose="020B0604020202020204" pitchFamily="34" charset="0"/>
              </a:rPr>
              <a:t>Web Scraping:</a:t>
            </a:r>
            <a:r>
              <a:rPr kumimoji="0" lang="en-US" altLang="en-US" sz="1800" b="0" i="0" u="none" strike="noStrike" cap="none" normalizeH="0" baseline="0" dirty="0">
                <a:ln>
                  <a:noFill/>
                </a:ln>
                <a:solidFill>
                  <a:schemeClr val="tx1"/>
                </a:solidFill>
                <a:effectLst/>
                <a:latin typeface="Arial" panose="020B0604020202020204" pitchFamily="34" charset="0"/>
              </a:rPr>
              <a:t> Supplemental information, such as booster versions and launch costs, was extracted from the Falcon 9 launches page on Wikipedia.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052" name="Picture 4" descr="Generated image">
            <a:extLst>
              <a:ext uri="{FF2B5EF4-FFF2-40B4-BE49-F238E27FC236}">
                <a16:creationId xmlns:a16="http://schemas.microsoft.com/office/drawing/2014/main" id="{2A476B40-2D5B-138D-492E-C242DB74D8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06440" y="1652491"/>
            <a:ext cx="5920740" cy="3947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7" name="Rectangle 2">
            <a:extLst>
              <a:ext uri="{FF2B5EF4-FFF2-40B4-BE49-F238E27FC236}">
                <a16:creationId xmlns:a16="http://schemas.microsoft.com/office/drawing/2014/main" id="{B405B02C-DF5D-A520-FCBF-425B81CA79C5}"/>
              </a:ext>
            </a:extLst>
          </p:cNvPr>
          <p:cNvSpPr>
            <a:spLocks noChangeArrowheads="1"/>
          </p:cNvSpPr>
          <p:nvPr/>
        </p:nvSpPr>
        <p:spPr bwMode="auto">
          <a:xfrm>
            <a:off x="770011" y="1732760"/>
            <a:ext cx="10332719"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To collect the data, we utilized the official SpaceX v4 REST API endpoint. Using Python's </a:t>
            </a:r>
            <a:r>
              <a:rPr kumimoji="0" lang="en-US" altLang="en-US" b="0" i="0" u="none" strike="noStrike" cap="none" normalizeH="0" baseline="0" dirty="0">
                <a:ln>
                  <a:noFill/>
                </a:ln>
                <a:solidFill>
                  <a:schemeClr val="tx1"/>
                </a:solidFill>
                <a:effectLst/>
                <a:latin typeface="Arial Unicode MS"/>
              </a:rPr>
              <a:t>requests</a:t>
            </a:r>
            <a:r>
              <a:rPr kumimoji="0" lang="en-US" altLang="en-US" b="0" i="0" u="none" strike="noStrike" cap="none" normalizeH="0" baseline="0" dirty="0">
                <a:ln>
                  <a:noFill/>
                </a:ln>
                <a:solidFill>
                  <a:schemeClr val="tx1"/>
                </a:solidFill>
                <a:effectLst/>
              </a:rPr>
              <a:t> library, we sent GET requests to the API, which returned a comprehensive set of historical launch data in a JSON format. This JSON response was then parsed to systematically extract relevant data fields for each mission, including the flight number, launch date, payload details, rocket information, and landing outcomes. After iterating through all the launch objects in the response, the extracted information was organized into a structured list. Finally, this structured list was converted into a Pandas </a:t>
            </a:r>
            <a:r>
              <a:rPr kumimoji="0" lang="en-US" altLang="en-US" b="0" i="0" u="none" strike="noStrike" cap="none" normalizeH="0" baseline="0" dirty="0" err="1">
                <a:ln>
                  <a:noFill/>
                </a:ln>
                <a:solidFill>
                  <a:schemeClr val="tx1"/>
                </a:solidFill>
                <a:effectLst/>
              </a:rPr>
              <a:t>DataFrame</a:t>
            </a:r>
            <a:r>
              <a:rPr kumimoji="0" lang="en-US" altLang="en-US" b="0" i="0" u="none" strike="noStrike" cap="none" normalizeH="0" baseline="0" dirty="0">
                <a:ln>
                  <a:noFill/>
                </a:ln>
                <a:solidFill>
                  <a:schemeClr val="tx1"/>
                </a:solidFill>
                <a:effectLst/>
              </a:rPr>
              <a:t> to create a clean, tabular dataset ready for the subsequent stages of exploration and analysis. </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0" name="Rectangle 12">
            <a:extLst>
              <a:ext uri="{FF2B5EF4-FFF2-40B4-BE49-F238E27FC236}">
                <a16:creationId xmlns:a16="http://schemas.microsoft.com/office/drawing/2014/main" id="{D8B83357-9831-13D1-1290-996D5358C7BE}"/>
              </a:ext>
            </a:extLst>
          </p:cNvPr>
          <p:cNvSpPr>
            <a:spLocks noChangeArrowheads="1"/>
          </p:cNvSpPr>
          <p:nvPr/>
        </p:nvSpPr>
        <p:spPr bwMode="auto">
          <a:xfrm>
            <a:off x="770011" y="1570129"/>
            <a:ext cx="10797931"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The web scraping process began by identifying the Falcon 9 launch list on Wikipedia as the target data source, chosen for its comprehensive table of historical launches. To acquire the data, the Python </a:t>
            </a:r>
            <a:r>
              <a:rPr kumimoji="0" lang="en-US" altLang="en-US" b="0" i="0" u="none" strike="noStrike" cap="none" normalizeH="0" baseline="0" dirty="0">
                <a:ln>
                  <a:noFill/>
                </a:ln>
                <a:solidFill>
                  <a:schemeClr val="tx1"/>
                </a:solidFill>
                <a:effectLst/>
                <a:latin typeface="Arial Unicode MS"/>
              </a:rPr>
              <a:t>requests</a:t>
            </a:r>
            <a:r>
              <a:rPr kumimoji="0" lang="en-US" altLang="en-US" b="0" i="0" u="none" strike="noStrike" cap="none" normalizeH="0" baseline="0" dirty="0">
                <a:ln>
                  <a:noFill/>
                </a:ln>
                <a:solidFill>
                  <a:schemeClr val="tx1"/>
                </a:solidFill>
                <a:effectLst/>
              </a:rPr>
              <a:t> library was utilized to send an HTTP GET request to the Wikipedia URL, successfully fetching the page's raw HTML content. Following this, the </a:t>
            </a:r>
            <a:r>
              <a:rPr kumimoji="0" lang="en-US" altLang="en-US" b="0" i="0" u="none" strike="noStrike" cap="none" normalizeH="0" baseline="0" dirty="0" err="1">
                <a:ln>
                  <a:noFill/>
                </a:ln>
                <a:solidFill>
                  <a:schemeClr val="tx1"/>
                </a:solidFill>
                <a:effectLst/>
                <a:latin typeface="Arial Unicode MS"/>
              </a:rPr>
              <a:t>BeautifulSoup</a:t>
            </a:r>
            <a:r>
              <a:rPr kumimoji="0" lang="en-US" altLang="en-US" b="0" i="0" u="none" strike="noStrike" cap="none" normalizeH="0" baseline="0" dirty="0">
                <a:ln>
                  <a:noFill/>
                </a:ln>
                <a:solidFill>
                  <a:schemeClr val="tx1"/>
                </a:solidFill>
                <a:effectLst/>
              </a:rPr>
              <a:t> library was employed to parse the HTML, transforming it into a navigable object structure. With the content parsed, the program located and iterated through the specific HTML tables containing launch event information, extracting key data points such as booster versions, launch dates, and payload details from the table rows and cells. The extracted data then underwent a cleaning and structuring phase to remove inconsistencies and unwanted artifacts, organizing the clean information into a list of lists. Finally, this structured list was converted into a Pandas </a:t>
            </a:r>
            <a:r>
              <a:rPr kumimoji="0" lang="en-US" altLang="en-US" b="0" i="0" u="none" strike="noStrike" cap="none" normalizeH="0" baseline="0" dirty="0" err="1">
                <a:ln>
                  <a:noFill/>
                </a:ln>
                <a:solidFill>
                  <a:schemeClr val="tx1"/>
                </a:solidFill>
                <a:effectLst/>
              </a:rPr>
              <a:t>DataFrame</a:t>
            </a:r>
            <a:r>
              <a:rPr kumimoji="0" lang="en-US" altLang="en-US" b="0" i="0" u="none" strike="noStrike" cap="none" normalizeH="0" baseline="0" dirty="0">
                <a:ln>
                  <a:noFill/>
                </a:ln>
                <a:solidFill>
                  <a:schemeClr val="tx1"/>
                </a:solidFill>
                <a:effectLst/>
              </a:rPr>
              <a:t>, creating a finalized, analysis-ready dataset.</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249</TotalTime>
  <Words>3990</Words>
  <Application>Microsoft Office PowerPoint</Application>
  <PresentationFormat>Widescreen</PresentationFormat>
  <Paragraphs>332</Paragraphs>
  <Slides>47</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Arial Unicode MS</vt:lpstr>
      <vt:lpstr>Calibri</vt:lpstr>
      <vt:lpstr>IBM Plex Mono SemiBold</vt:lpstr>
      <vt:lpstr>Times New Roman</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Venkata Sai Sashank Sivapuram</cp:lastModifiedBy>
  <cp:revision>277</cp:revision>
  <dcterms:created xsi:type="dcterms:W3CDTF">2021-04-29T18:58:34Z</dcterms:created>
  <dcterms:modified xsi:type="dcterms:W3CDTF">2025-07-20T09:06:11Z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